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96" r:id="rId3"/>
    <p:sldId id="297" r:id="rId4"/>
    <p:sldId id="298" r:id="rId5"/>
    <p:sldId id="299" r:id="rId6"/>
    <p:sldId id="300" r:id="rId7"/>
    <p:sldId id="301" r:id="rId8"/>
    <p:sldId id="302" r:id="rId9"/>
    <p:sldId id="303" r:id="rId10"/>
    <p:sldId id="307" r:id="rId11"/>
    <p:sldId id="305" r:id="rId12"/>
    <p:sldId id="306" r:id="rId13"/>
    <p:sldId id="309" r:id="rId14"/>
  </p:sldIdLst>
  <p:sldSz cx="6858000" cy="5143500"/>
  <p:notesSz cx="6735763" cy="98663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AD5E842-C80D-4402-A5AB-456C88BEA71C}" styleName="">
    <a:wholeTbl>
      <a:tcTxStyle>
        <a:font>
          <a:latin typeface="Arial"/>
          <a:ea typeface="Arial"/>
          <a:cs typeface="Arial"/>
        </a:font>
        <a:srgbClr val="000000"/>
      </a:tcTxStyle>
      <a:tcStyle>
        <a:tcBdr>
          <a:left>
            <a:ln w="9528" cap="flat" cmpd="sng" algn="ctr">
              <a:solidFill>
                <a:srgbClr val="9E9E9E"/>
              </a:solidFill>
              <a:prstDash val="solid"/>
              <a:round/>
              <a:headEnd type="none" w="med" len="med"/>
              <a:tailEnd type="none" w="med" len="med"/>
            </a:ln>
          </a:left>
          <a:right>
            <a:ln w="9528" cap="flat" cmpd="sng" algn="ctr">
              <a:solidFill>
                <a:srgbClr val="9E9E9E"/>
              </a:solidFill>
              <a:prstDash val="solid"/>
              <a:round/>
              <a:headEnd type="none" w="med" len="med"/>
              <a:tailEnd type="none" w="med" len="med"/>
            </a:ln>
          </a:right>
          <a:top>
            <a:ln w="9528" cap="flat" cmpd="sng" algn="ctr">
              <a:solidFill>
                <a:srgbClr val="9E9E9E"/>
              </a:solidFill>
              <a:prstDash val="solid"/>
              <a:round/>
              <a:headEnd type="none" w="med" len="med"/>
              <a:tailEnd type="none" w="med" len="med"/>
            </a:ln>
          </a:top>
          <a:bottom>
            <a:ln w="9528" cap="flat" cmpd="sng" algn="ctr">
              <a:solidFill>
                <a:srgbClr val="9E9E9E"/>
              </a:solidFill>
              <a:prstDash val="solid"/>
              <a:round/>
              <a:headEnd type="none" w="med" len="med"/>
              <a:tailEnd type="none" w="med" len="med"/>
            </a:ln>
          </a:bottom>
        </a:tcBdr>
      </a:tcStyle>
    </a:wholeTbl>
    <a:band1H>
      <a:tcTxStyle>
        <a:font>
          <a:latin typeface=""/>
          <a:ea typeface=""/>
          <a:cs typeface=""/>
        </a:font>
      </a:tcTxStyle>
      <a:tcStyle>
        <a:tcBdr/>
      </a:tcStyle>
    </a:band1H>
    <a:band2H>
      <a:tcTxStyle>
        <a:font>
          <a:latin typeface=""/>
          <a:ea typeface=""/>
          <a:cs typeface=""/>
        </a:font>
      </a:tcTxStyle>
      <a:tcStyle>
        <a:tcBdr/>
      </a:tcStyle>
    </a:band2H>
    <a:band1V>
      <a:tcTxStyle>
        <a:font>
          <a:latin typeface=""/>
          <a:ea typeface=""/>
          <a:cs typeface=""/>
        </a:font>
      </a:tcTxStyle>
      <a:tcStyle>
        <a:tcBdr/>
      </a:tcStyle>
    </a:band1V>
    <a:band2V>
      <a:tcTxStyle>
        <a:font>
          <a:latin typeface=""/>
          <a:ea typeface=""/>
          <a:cs typeface=""/>
        </a:font>
      </a:tcTxStyle>
      <a:tcStyle>
        <a:tcBdr/>
      </a:tcStyle>
    </a:band2V>
    <a:lastCol>
      <a:tcTxStyle>
        <a:font>
          <a:latin typeface=""/>
          <a:ea typeface=""/>
          <a:cs typeface=""/>
        </a:font>
      </a:tcTxStyle>
      <a:tcStyle>
        <a:tcBdr/>
      </a:tcStyle>
    </a:lastCol>
    <a:firstCol>
      <a:tcTxStyle>
        <a:font>
          <a:latin typeface=""/>
          <a:ea typeface=""/>
          <a:cs typeface=""/>
        </a:font>
      </a:tcTxStyle>
      <a:tcStyle>
        <a:tcBdr/>
      </a:tcStyle>
    </a:firstCol>
    <a:lastRow>
      <a:tcTxStyle>
        <a:font>
          <a:latin typeface=""/>
          <a:ea typeface=""/>
          <a:cs typeface=""/>
        </a:font>
      </a:tcTxStyle>
      <a:tcStyle>
        <a:tcBdr/>
      </a:tcStyle>
    </a:lastRow>
    <a:firstRow>
      <a:tcTxStyle>
        <a:font>
          <a:latin typeface=""/>
          <a:ea typeface=""/>
          <a:cs typeface=""/>
        </a:font>
      </a:tcTxStyle>
      <a:tcStyle>
        <a:tcBdr/>
      </a:tcStyle>
    </a:firstRow>
  </a:tblStyle>
  <a:tblStyle styleId="{9DCAF9ED-07DC-4A11-8D7F-57B35C25682E}" styleName="">
    <a:wholeTbl>
      <a:tcTxStyle>
        <a:font>
          <a:latin typeface="+mn-lt"/>
          <a:ea typeface="+mn-ea"/>
          <a:cs typeface="+mn-cs"/>
        </a:font>
        <a:srgbClr val="000000"/>
      </a:tcTxStyle>
      <a:tcStyle>
        <a:tcBdr>
          <a:left>
            <a:ln w="12701" cap="flat" cmpd="sng" algn="ctr">
              <a:solidFill>
                <a:srgbClr val="50B432"/>
              </a:solidFill>
              <a:prstDash val="solid"/>
              <a:round/>
              <a:headEnd type="none" w="med" len="med"/>
              <a:tailEnd type="none" w="med" len="med"/>
            </a:ln>
          </a:left>
          <a:right>
            <a:ln w="12701" cap="flat" cmpd="sng" algn="ctr">
              <a:solidFill>
                <a:srgbClr val="50B432"/>
              </a:solidFill>
              <a:prstDash val="solid"/>
              <a:round/>
              <a:headEnd type="none" w="med" len="med"/>
              <a:tailEnd type="none" w="med" len="med"/>
            </a:ln>
          </a:right>
          <a:top>
            <a:ln w="12701" cap="flat" cmpd="sng" algn="ctr">
              <a:solidFill>
                <a:srgbClr val="50B432"/>
              </a:solidFill>
              <a:prstDash val="solid"/>
              <a:round/>
              <a:headEnd type="none" w="med" len="med"/>
              <a:tailEnd type="none" w="med" len="med"/>
            </a:ln>
          </a:top>
          <a:bottom>
            <a:ln w="12701" cap="flat" cmpd="sng" algn="ctr">
              <a:solidFill>
                <a:srgbClr val="50B432"/>
              </a:solidFill>
              <a:prstDash val="solid"/>
              <a:round/>
              <a:headEnd type="none" w="med" len="med"/>
              <a:tailEnd type="none" w="med" len="med"/>
            </a:ln>
          </a:bottom>
        </a:tcBdr>
        <a:fill>
          <a:solidFill>
            <a:srgbClr val="FFFFFF"/>
          </a:solidFill>
        </a:fill>
      </a:tcStyle>
    </a:wholeTbl>
    <a:band1H>
      <a:tcStyle>
        <a:tcBdr/>
        <a:fill>
          <a:solidFill>
            <a:srgbClr val="E9F2E8"/>
          </a:solidFill>
        </a:fill>
      </a:tcStyle>
    </a:band1H>
    <a:band1V>
      <a:tcStyle>
        <a:tcBdr/>
        <a:fill>
          <a:solidFill>
            <a:srgbClr val="E9F2E8"/>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50804" cap="flat" cmpd="dbl" algn="ctr">
              <a:solidFill>
                <a:srgbClr val="50B432"/>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fill>
          <a:solidFill>
            <a:srgbClr val="50B432"/>
          </a:solidFill>
        </a:fill>
      </a:tcStyle>
    </a:firstRow>
  </a:tblStyle>
  <a:tblStyle styleId="{78ED9792-8AC4-4197-8E32-644C0D62DE9F}" styleName="">
    <a:wholeTbl>
      <a:tcTxStyle>
        <a:font>
          <a:latin typeface="Arial"/>
          <a:ea typeface="Arial"/>
          <a:cs typeface="Arial"/>
        </a:font>
        <a:srgbClr val="000000"/>
      </a:tcTxStyle>
      <a:tcStyle>
        <a:tcBdr>
          <a:left>
            <a:ln w="9528" cap="flat" cmpd="sng" algn="ctr">
              <a:solidFill>
                <a:srgbClr val="000000"/>
              </a:solidFill>
              <a:prstDash val="solid"/>
              <a:round/>
              <a:headEnd type="none" w="med" len="med"/>
              <a:tailEnd type="none" w="med" len="med"/>
            </a:ln>
          </a:left>
          <a:right>
            <a:ln w="9528" cap="flat" cmpd="sng" algn="ctr">
              <a:solidFill>
                <a:srgbClr val="000000"/>
              </a:solidFill>
              <a:prstDash val="solid"/>
              <a:round/>
              <a:headEnd type="none" w="med" len="med"/>
              <a:tailEnd type="none" w="med" len="med"/>
            </a:ln>
          </a:right>
          <a:top>
            <a:ln w="9528" cap="flat" cmpd="sng" algn="ctr">
              <a:solidFill>
                <a:srgbClr val="000000"/>
              </a:solidFill>
              <a:prstDash val="solid"/>
              <a:round/>
              <a:headEnd type="none" w="med" len="med"/>
              <a:tailEnd type="none" w="med" len="med"/>
            </a:ln>
          </a:top>
          <a:bottom>
            <a:ln w="9528" cap="flat" cmpd="sng" algn="ctr">
              <a:solidFill>
                <a:srgbClr val="000000"/>
              </a:solidFill>
              <a:prstDash val="solid"/>
              <a:round/>
              <a:headEnd type="none" w="med" len="med"/>
              <a:tailEnd type="none" w="med" len="med"/>
            </a:ln>
          </a:bottom>
        </a:tcBdr>
      </a:tcStyle>
    </a:wholeTbl>
    <a:band1H>
      <a:tcTxStyle>
        <a:font>
          <a:latin typeface=""/>
          <a:ea typeface=""/>
          <a:cs typeface=""/>
        </a:font>
      </a:tcTxStyle>
      <a:tcStyle>
        <a:tcBdr/>
      </a:tcStyle>
    </a:band1H>
    <a:band2H>
      <a:tcTxStyle>
        <a:font>
          <a:latin typeface=""/>
          <a:ea typeface=""/>
          <a:cs typeface=""/>
        </a:font>
      </a:tcTxStyle>
      <a:tcStyle>
        <a:tcBdr/>
      </a:tcStyle>
    </a:band2H>
    <a:band1V>
      <a:tcTxStyle>
        <a:font>
          <a:latin typeface=""/>
          <a:ea typeface=""/>
          <a:cs typeface=""/>
        </a:font>
      </a:tcTxStyle>
      <a:tcStyle>
        <a:tcBdr/>
      </a:tcStyle>
    </a:band1V>
    <a:band2V>
      <a:tcTxStyle>
        <a:font>
          <a:latin typeface=""/>
          <a:ea typeface=""/>
          <a:cs typeface=""/>
        </a:font>
      </a:tcTxStyle>
      <a:tcStyle>
        <a:tcBdr/>
      </a:tcStyle>
    </a:band2V>
    <a:lastCol>
      <a:tcTxStyle>
        <a:font>
          <a:latin typeface=""/>
          <a:ea typeface=""/>
          <a:cs typeface=""/>
        </a:font>
      </a:tcTxStyle>
      <a:tcStyle>
        <a:tcBdr/>
      </a:tcStyle>
    </a:lastCol>
    <a:firstCol>
      <a:tcTxStyle>
        <a:font>
          <a:latin typeface=""/>
          <a:ea typeface=""/>
          <a:cs typeface=""/>
        </a:font>
      </a:tcTxStyle>
      <a:tcStyle>
        <a:tcBdr/>
      </a:tcStyle>
    </a:firstCol>
    <a:lastRow>
      <a:tcTxStyle>
        <a:font>
          <a:latin typeface=""/>
          <a:ea typeface=""/>
          <a:cs typeface=""/>
        </a:font>
      </a:tcTxStyle>
      <a:tcStyle>
        <a:tcBdr/>
      </a:tcStyle>
    </a:lastRow>
    <a:firstRow>
      <a:tcTxStyle>
        <a:font>
          <a:latin typeface=""/>
          <a:ea typeface=""/>
          <a:cs typeface=""/>
        </a:font>
      </a:tcTxStyle>
      <a:tcStyle>
        <a:tcBdr/>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45" d="100"/>
          <a:sy n="145" d="100"/>
        </p:scale>
        <p:origin x="1668" y="120"/>
      </p:cViewPr>
      <p:guideLst>
        <p:guide orient="horz" pos="16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3;n"/>
          <p:cNvSpPr>
            <a:spLocks noGrp="1" noRot="1" noChangeAspect="1"/>
          </p:cNvSpPr>
          <p:nvPr>
            <p:ph type="sldImg" idx="2"/>
          </p:nvPr>
        </p:nvSpPr>
        <p:spPr>
          <a:xfrm>
            <a:off x="901698" y="739777"/>
            <a:ext cx="4932365" cy="3700467"/>
          </a:xfrm>
          <a:prstGeom prst="rect">
            <a:avLst/>
          </a:prstGeom>
          <a:noFill/>
          <a:ln w="9528" cap="flat">
            <a:solidFill>
              <a:srgbClr val="000000"/>
            </a:solidFill>
            <a:prstDash val="solid"/>
            <a:round/>
          </a:ln>
        </p:spPr>
      </p:sp>
      <p:sp>
        <p:nvSpPr>
          <p:cNvPr id="3" name="Google Shape;4;n"/>
          <p:cNvSpPr txBox="1">
            <a:spLocks noGrp="1"/>
          </p:cNvSpPr>
          <p:nvPr>
            <p:ph type="body" sz="quarter" idx="3"/>
          </p:nvPr>
        </p:nvSpPr>
        <p:spPr>
          <a:xfrm>
            <a:off x="673574" y="4686501"/>
            <a:ext cx="5388614" cy="4439841"/>
          </a:xfrm>
          <a:prstGeom prst="rect">
            <a:avLst/>
          </a:prstGeom>
          <a:noFill/>
          <a:ln>
            <a:noFill/>
          </a:ln>
        </p:spPr>
        <p:txBody>
          <a:bodyPr vert="horz" wrap="square" lIns="91421" tIns="91421" rIns="91421" bIns="91421" anchor="t" anchorCtr="0" compatLnSpc="1">
            <a:noAutofit/>
          </a:bodyPr>
          <a:lstStyle/>
          <a:p>
            <a:pPr lvl="0"/>
            <a:endParaRPr lang="zh-TW" altLang="en-US"/>
          </a:p>
        </p:txBody>
      </p:sp>
    </p:spTree>
    <p:extLst>
      <p:ext uri="{BB962C8B-B14F-4D97-AF65-F5344CB8AC3E}">
        <p14:creationId xmlns:p14="http://schemas.microsoft.com/office/powerpoint/2010/main" val="3656437989"/>
      </p:ext>
    </p:extLst>
  </p:cSld>
  <p:clrMap bg1="lt1" tx1="dk1" bg2="lt2" tx2="dk2" accent1="accent1" accent2="accent2" accent3="accent3" accent4="accent4" accent5="accent5" accent6="accent6" hlink="hlink" folHlink="folHlink"/>
  <p:notesStyle>
    <a:lvl1pPr marL="457200" marR="0" lvl="0" indent="-317497" algn="l" defTabSz="914400" rtl="0" fontAlgn="auto" hangingPunct="1">
      <a:lnSpc>
        <a:spcPct val="100000"/>
      </a:lnSpc>
      <a:spcBef>
        <a:spcPts val="0"/>
      </a:spcBef>
      <a:spcAft>
        <a:spcPts val="0"/>
      </a:spcAft>
      <a:buClr>
        <a:srgbClr val="000000"/>
      </a:buClr>
      <a:buSzPts val="1400"/>
      <a:buFont typeface="Arial"/>
      <a:buChar char="●"/>
      <a:tabLst/>
      <a:defRPr lang="zh-TW" altLang="en-US" sz="1100" b="0" i="0" u="none" strike="noStrike" kern="0" cap="none" spc="0" baseline="0">
        <a:solidFill>
          <a:srgbClr val="000000"/>
        </a:solidFill>
        <a:uFillTx/>
        <a:latin typeface="Arial"/>
        <a:ea typeface="Arial"/>
        <a:cs typeface="Arial"/>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67;g35f391192_00:notes"/>
          <p:cNvSpPr>
            <a:spLocks noGrp="1" noRot="1" noChangeAspect="1"/>
          </p:cNvSpPr>
          <p:nvPr>
            <p:ph type="sldImg"/>
          </p:nvPr>
        </p:nvSpPr>
        <p:spPr>
          <a:xfrm>
            <a:off x="901700" y="739775"/>
            <a:ext cx="4932363" cy="3700463"/>
          </a:xfrm>
        </p:spPr>
      </p:sp>
      <p:sp>
        <p:nvSpPr>
          <p:cNvPr id="3" name="Google Shape;68;g35f391192_00:notes"/>
          <p:cNvSpPr txBox="1">
            <a:spLocks noGrp="1"/>
          </p:cNvSpPr>
          <p:nvPr>
            <p:ph type="body" sz="quarter" idx="1"/>
          </p:nvPr>
        </p:nvSpPr>
        <p:spPr/>
        <p:txBody>
          <a:bodyPr/>
          <a:lstStyle/>
          <a:p>
            <a:endParaRPr lang="zh-TW" altLang="en-US"/>
          </a:p>
        </p:txBody>
      </p:sp>
    </p:spTree>
    <p:extLst>
      <p:ext uri="{BB962C8B-B14F-4D97-AF65-F5344CB8AC3E}">
        <p14:creationId xmlns:p14="http://schemas.microsoft.com/office/powerpoint/2010/main" val="2930614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01700" y="739775"/>
            <a:ext cx="4932363" cy="3700463"/>
          </a:xfrm>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781802" y="10118055"/>
            <a:ext cx="2893143" cy="532619"/>
          </a:xfrm>
          <a:prstGeom prst="rect">
            <a:avLst/>
          </a:prstGeom>
          <a:noFill/>
          <a:ln cap="flat">
            <a:noFill/>
          </a:ln>
        </p:spPr>
        <p:txBody>
          <a:bodyPr vert="horz" wrap="square" lIns="91110" tIns="45555" rIns="91110" bIns="45555" anchor="b" anchorCtr="0" compatLnSpc="1">
            <a:noAutofit/>
          </a:bodyPr>
          <a:lstStyle/>
          <a:p>
            <a:pPr marL="0" marR="0" lvl="0" indent="0" algn="r" defTabSz="918002"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2CC9A3-5329-4098-A538-E8890359AD74}" type="slidenum">
              <a:t>3</a:t>
            </a:fld>
            <a:endParaRPr lang="zh-TW" altLang="en-US" sz="1200" b="0" i="0" u="none" strike="noStrike" kern="0" cap="none" spc="0" baseline="0">
              <a:solidFill>
                <a:srgbClr val="000000"/>
              </a:solidFill>
              <a:uFillTx/>
              <a:latin typeface="Calibri"/>
              <a:ea typeface="新細明體"/>
              <a:cs typeface=""/>
            </a:endParaRPr>
          </a:p>
        </p:txBody>
      </p:sp>
    </p:spTree>
    <p:extLst>
      <p:ext uri="{BB962C8B-B14F-4D97-AF65-F5344CB8AC3E}">
        <p14:creationId xmlns:p14="http://schemas.microsoft.com/office/powerpoint/2010/main" val="3702476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01700" y="739775"/>
            <a:ext cx="4932363" cy="3700463"/>
          </a:xfrm>
        </p:spPr>
      </p:sp>
      <p:sp>
        <p:nvSpPr>
          <p:cNvPr id="3" name="備忘稿版面配置區 2"/>
          <p:cNvSpPr txBox="1">
            <a:spLocks noGrp="1"/>
          </p:cNvSpPr>
          <p:nvPr>
            <p:ph type="body" sz="quarter" idx="1"/>
          </p:nvPr>
        </p:nvSpPr>
        <p:spPr/>
        <p:txBody>
          <a:bodyPr/>
          <a:lstStyle/>
          <a:p>
            <a:pPr lvl="0"/>
            <a:r>
              <a:rPr lang="zh-TW">
                <a:latin typeface="Calibri" pitchFamily="34"/>
              </a:rPr>
              <a:t>零星報告過之不良事件</a:t>
            </a:r>
            <a:endParaRPr lang="en-US">
              <a:latin typeface="Calibri" pitchFamily="34"/>
            </a:endParaRPr>
          </a:p>
          <a:p>
            <a:pPr marL="914400" lvl="1" indent="-317497">
              <a:buClr>
                <a:srgbClr val="000000"/>
              </a:buClr>
              <a:buSzPts val="1400"/>
              <a:buFont typeface="Arial"/>
              <a:buChar char="○"/>
            </a:pPr>
            <a:r>
              <a:rPr lang="zh-TW" altLang="en-US" sz="1100" kern="0">
                <a:solidFill>
                  <a:srgbClr val="000000"/>
                </a:solidFill>
                <a:latin typeface="Calibri" pitchFamily="34"/>
                <a:cs typeface="Arial"/>
              </a:rPr>
              <a:t>神經系統症狀（如：臂神經叢炎、顏面神經麻痺、熱痙攣、腦脊髓炎、對稱性神經麻痺為表現的</a:t>
            </a:r>
            <a:r>
              <a:rPr lang="en-US" sz="1100" kern="0">
                <a:solidFill>
                  <a:srgbClr val="000000"/>
                </a:solidFill>
                <a:latin typeface="Calibri" pitchFamily="34"/>
                <a:cs typeface="Arial"/>
              </a:rPr>
              <a:t>GBS</a:t>
            </a:r>
            <a:r>
              <a:rPr lang="zh-TW" altLang="en-US" sz="1100" kern="0">
                <a:solidFill>
                  <a:srgbClr val="000000"/>
                </a:solidFill>
                <a:latin typeface="Calibri" pitchFamily="34"/>
                <a:cs typeface="Arial"/>
              </a:rPr>
              <a:t>等）和血液系統症狀（如：暫時性血小板低下，臨床表現包括皮膚出現紫斑或出血點、出血時不易止血等）</a:t>
            </a:r>
            <a:endParaRPr lang="en-US" sz="1100" kern="0">
              <a:solidFill>
                <a:srgbClr val="000000"/>
              </a:solidFill>
              <a:latin typeface="Calibri" pitchFamily="34"/>
              <a:cs typeface="Arial"/>
            </a:endParaRPr>
          </a:p>
          <a:p>
            <a:pPr marL="914400" lvl="1" indent="-317497">
              <a:buClr>
                <a:srgbClr val="000000"/>
              </a:buClr>
              <a:buSzPts val="1400"/>
              <a:buFont typeface="Arial"/>
              <a:buChar char="○"/>
            </a:pPr>
            <a:r>
              <a:rPr lang="en-US" sz="1100" kern="0">
                <a:solidFill>
                  <a:srgbClr val="000000"/>
                </a:solidFill>
                <a:latin typeface="Calibri" pitchFamily="34"/>
                <a:cs typeface="Arial"/>
              </a:rPr>
              <a:t>1976</a:t>
            </a:r>
            <a:r>
              <a:rPr lang="zh-TW" altLang="en-US" sz="1100" kern="0">
                <a:solidFill>
                  <a:srgbClr val="000000"/>
                </a:solidFill>
                <a:latin typeface="Calibri" pitchFamily="34"/>
                <a:cs typeface="Arial"/>
              </a:rPr>
              <a:t>年豬流感疫苗及</a:t>
            </a:r>
            <a:r>
              <a:rPr lang="en-US" sz="1100" kern="0">
                <a:solidFill>
                  <a:srgbClr val="000000"/>
                </a:solidFill>
                <a:latin typeface="Calibri" pitchFamily="34"/>
                <a:cs typeface="Arial"/>
              </a:rPr>
              <a:t>2009</a:t>
            </a:r>
            <a:r>
              <a:rPr lang="zh-TW" altLang="en-US" sz="1100" kern="0">
                <a:solidFill>
                  <a:srgbClr val="000000"/>
                </a:solidFill>
                <a:latin typeface="Calibri" pitchFamily="34"/>
                <a:cs typeface="Arial"/>
              </a:rPr>
              <a:t>年</a:t>
            </a:r>
            <a:r>
              <a:rPr lang="en-US" sz="1100" kern="0">
                <a:solidFill>
                  <a:srgbClr val="000000"/>
                </a:solidFill>
                <a:latin typeface="Calibri" pitchFamily="34"/>
                <a:cs typeface="Arial"/>
              </a:rPr>
              <a:t>H1N1</a:t>
            </a:r>
            <a:r>
              <a:rPr lang="zh-TW" altLang="en-US" sz="1100" kern="0">
                <a:solidFill>
                  <a:srgbClr val="000000"/>
                </a:solidFill>
                <a:latin typeface="Calibri" pitchFamily="34"/>
                <a:cs typeface="Arial"/>
              </a:rPr>
              <a:t>新型流感疫苗與部分季節性流感疫苗經流行病學研究證實與</a:t>
            </a:r>
            <a:r>
              <a:rPr lang="en-US" sz="1100" kern="0">
                <a:solidFill>
                  <a:srgbClr val="000000"/>
                </a:solidFill>
                <a:latin typeface="Calibri" pitchFamily="34"/>
                <a:cs typeface="Arial"/>
              </a:rPr>
              <a:t>GBS</a:t>
            </a:r>
            <a:r>
              <a:rPr lang="zh-TW" altLang="en-US" sz="1100" kern="0">
                <a:solidFill>
                  <a:srgbClr val="000000"/>
                </a:solidFill>
                <a:latin typeface="Calibri" pitchFamily="34"/>
                <a:cs typeface="Arial"/>
              </a:rPr>
              <a:t>可能相關外，其他少有確切統計數據證明與接種流感疫苗有關</a:t>
            </a:r>
          </a:p>
          <a:p>
            <a:pPr lvl="0"/>
            <a:r>
              <a:rPr lang="zh-TW">
                <a:latin typeface="Calibri" pitchFamily="34"/>
              </a:rPr>
              <a:t>依研究與世界衛生組織報告均顯示，孕婦接種不活化流感疫苗，並未增加妊娠及胎兒不良事件之風險</a:t>
            </a:r>
          </a:p>
          <a:p>
            <a:pPr lvl="0"/>
            <a:endParaRPr lang="en-US"/>
          </a:p>
        </p:txBody>
      </p:sp>
      <p:sp>
        <p:nvSpPr>
          <p:cNvPr id="4" name="投影片編號版面配置區 3"/>
          <p:cNvSpPr txBox="1"/>
          <p:nvPr/>
        </p:nvSpPr>
        <p:spPr>
          <a:xfrm>
            <a:off x="3781802" y="10118055"/>
            <a:ext cx="2893143" cy="532619"/>
          </a:xfrm>
          <a:prstGeom prst="rect">
            <a:avLst/>
          </a:prstGeom>
          <a:noFill/>
          <a:ln cap="flat">
            <a:noFill/>
          </a:ln>
        </p:spPr>
        <p:txBody>
          <a:bodyPr vert="horz" wrap="square" lIns="91110" tIns="45555" rIns="91110" bIns="45555" anchor="b" anchorCtr="0" compatLnSpc="1">
            <a:noAutofit/>
          </a:bodyPr>
          <a:lstStyle/>
          <a:p>
            <a:pPr marL="0" marR="0" lvl="0" indent="0" algn="r" defTabSz="918002"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C3A498-393E-4B01-AD15-A98F441EB053}" type="slidenum">
              <a:t>6</a:t>
            </a:fld>
            <a:endParaRPr lang="zh-TW" altLang="en-US" sz="1200" b="0" i="0" u="none" strike="noStrike" kern="0" cap="none" spc="0" baseline="0">
              <a:solidFill>
                <a:srgbClr val="000000"/>
              </a:solidFill>
              <a:uFillTx/>
              <a:latin typeface="Calibri"/>
              <a:ea typeface="新細明體"/>
              <a:cs typeface=""/>
            </a:endParaRPr>
          </a:p>
        </p:txBody>
      </p:sp>
    </p:spTree>
    <p:extLst>
      <p:ext uri="{BB962C8B-B14F-4D97-AF65-F5344CB8AC3E}">
        <p14:creationId xmlns:p14="http://schemas.microsoft.com/office/powerpoint/2010/main" val="439050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a:xfrm>
            <a:off x="901700" y="739775"/>
            <a:ext cx="4932363" cy="3700463"/>
          </a:xfrm>
        </p:spPr>
      </p:sp>
      <p:sp>
        <p:nvSpPr>
          <p:cNvPr id="3" name="Rectangle 3"/>
          <p:cNvSpPr txBox="1">
            <a:spLocks noGrp="1"/>
          </p:cNvSpPr>
          <p:nvPr>
            <p:ph type="body" sz="quarter" idx="1"/>
          </p:nvPr>
        </p:nvSpPr>
        <p:spPr/>
        <p:txBody>
          <a:bodyPr/>
          <a:lstStyle/>
          <a:p>
            <a:endParaRPr lang="zh-TW" altLang="en-US"/>
          </a:p>
        </p:txBody>
      </p:sp>
      <p:sp>
        <p:nvSpPr>
          <p:cNvPr id="4" name="投影片編號版面配置區 7"/>
          <p:cNvSpPr txBox="1"/>
          <p:nvPr/>
        </p:nvSpPr>
        <p:spPr>
          <a:xfrm>
            <a:off x="3781802" y="10118055"/>
            <a:ext cx="2893143" cy="532619"/>
          </a:xfrm>
          <a:prstGeom prst="rect">
            <a:avLst/>
          </a:prstGeom>
          <a:noFill/>
          <a:ln cap="flat">
            <a:noFill/>
          </a:ln>
        </p:spPr>
        <p:txBody>
          <a:bodyPr vert="horz" wrap="square" lIns="91110" tIns="45555" rIns="91110" bIns="45555" anchor="b" anchorCtr="0" compatLnSpc="1">
            <a:noAutofit/>
          </a:bodyPr>
          <a:lstStyle/>
          <a:p>
            <a:pPr marL="0" marR="0" lvl="0" indent="0" algn="r" defTabSz="909571"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92E6BDA-AF83-431C-A9B6-8986C5B459FF}" type="slidenum">
              <a:t>7</a:t>
            </a:fld>
            <a:endParaRPr lang="zh-TW" altLang="en-US" sz="1100" b="0" i="0" u="none" strike="noStrike" kern="0" cap="none" spc="0" baseline="0">
              <a:solidFill>
                <a:srgbClr val="000000"/>
              </a:solidFill>
              <a:uFillTx/>
              <a:latin typeface="Times New Roman" pitchFamily="18"/>
              <a:ea typeface="新細明體" pitchFamily="18"/>
              <a:cs typeface=""/>
            </a:endParaRPr>
          </a:p>
        </p:txBody>
      </p:sp>
    </p:spTree>
    <p:extLst>
      <p:ext uri="{BB962C8B-B14F-4D97-AF65-F5344CB8AC3E}">
        <p14:creationId xmlns:p14="http://schemas.microsoft.com/office/powerpoint/2010/main" val="3546693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a:blip r:embed="rId2">
            <a:alphaModFix/>
          </a:blip>
          <a:stretch>
            <a:fillRect/>
          </a:stretch>
        </a:blipFill>
        <a:effectLst/>
      </p:bgPr>
    </p:bg>
    <p:spTree>
      <p:nvGrpSpPr>
        <p:cNvPr id="1" name=""/>
        <p:cNvGrpSpPr/>
        <p:nvPr/>
      </p:nvGrpSpPr>
      <p:grpSpPr>
        <a:xfrm>
          <a:off x="0" y="0"/>
          <a:ext cx="0" cy="0"/>
          <a:chOff x="0" y="0"/>
          <a:chExt cx="0" cy="0"/>
        </a:xfrm>
      </p:grpSpPr>
      <p:sp>
        <p:nvSpPr>
          <p:cNvPr id="2" name="Google Shape;10;p2"/>
          <p:cNvSpPr txBox="1">
            <a:spLocks noGrp="1"/>
          </p:cNvSpPr>
          <p:nvPr>
            <p:ph type="ctrTitle"/>
          </p:nvPr>
        </p:nvSpPr>
        <p:spPr>
          <a:xfrm>
            <a:off x="1275139" y="1991846"/>
            <a:ext cx="4355552" cy="1159797"/>
          </a:xfrm>
        </p:spPr>
        <p:txBody>
          <a:bodyPr anchor="ctr"/>
          <a:lstStyle>
            <a:lvl1pPr>
              <a:defRPr sz="4351" b="1"/>
            </a:lvl1pPr>
          </a:lstStyle>
          <a:p>
            <a:pPr lvl="0"/>
            <a:endParaRPr lang="zh-TW" altLang="en-US"/>
          </a:p>
        </p:txBody>
      </p:sp>
      <p:sp>
        <p:nvSpPr>
          <p:cNvPr id="3" name="Google Shape;11;p2"/>
          <p:cNvSpPr/>
          <p:nvPr/>
        </p:nvSpPr>
        <p:spPr>
          <a:xfrm>
            <a:off x="5503151" y="4630073"/>
            <a:ext cx="72228" cy="960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4" name="Google Shape;12;p2"/>
          <p:cNvSpPr/>
          <p:nvPr/>
        </p:nvSpPr>
        <p:spPr>
          <a:xfrm>
            <a:off x="5842677" y="4182401"/>
            <a:ext cx="72228" cy="960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5" name="Google Shape;13;p2"/>
          <p:cNvSpPr/>
          <p:nvPr/>
        </p:nvSpPr>
        <p:spPr>
          <a:xfrm>
            <a:off x="6669944" y="3333344"/>
            <a:ext cx="43196" cy="575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6" name="Google Shape;14;p2"/>
          <p:cNvSpPr/>
          <p:nvPr/>
        </p:nvSpPr>
        <p:spPr>
          <a:xfrm>
            <a:off x="6578477" y="4923778"/>
            <a:ext cx="72228" cy="960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7" name="Google Shape;15;p2"/>
          <p:cNvSpPr/>
          <p:nvPr/>
        </p:nvSpPr>
        <p:spPr>
          <a:xfrm>
            <a:off x="1789700" y="508132"/>
            <a:ext cx="72228" cy="960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8" name="Google Shape;16;p2"/>
          <p:cNvSpPr/>
          <p:nvPr/>
        </p:nvSpPr>
        <p:spPr>
          <a:xfrm>
            <a:off x="359596" y="2703981"/>
            <a:ext cx="72228" cy="960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9" name="Google Shape;17;p2"/>
          <p:cNvSpPr/>
          <p:nvPr/>
        </p:nvSpPr>
        <p:spPr>
          <a:xfrm>
            <a:off x="196157" y="643097"/>
            <a:ext cx="72228" cy="960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0" name="Google Shape;18;p2"/>
          <p:cNvSpPr/>
          <p:nvPr/>
        </p:nvSpPr>
        <p:spPr>
          <a:xfrm>
            <a:off x="380426" y="1080866"/>
            <a:ext cx="144447" cy="1922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no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1" name="Google Shape;19;p2"/>
          <p:cNvSpPr/>
          <p:nvPr/>
        </p:nvSpPr>
        <p:spPr>
          <a:xfrm>
            <a:off x="6235513" y="3625321"/>
            <a:ext cx="108228" cy="14399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no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2" name="Google Shape;20;p2"/>
          <p:cNvSpPr/>
          <p:nvPr/>
        </p:nvSpPr>
        <p:spPr>
          <a:xfrm>
            <a:off x="6662144" y="4186763"/>
            <a:ext cx="108228" cy="14399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no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3" name="Google Shape;21;p2"/>
          <p:cNvSpPr/>
          <p:nvPr/>
        </p:nvSpPr>
        <p:spPr>
          <a:xfrm>
            <a:off x="118734" y="1596560"/>
            <a:ext cx="43196" cy="575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4" name="Google Shape;22;p2"/>
          <p:cNvSpPr/>
          <p:nvPr/>
        </p:nvSpPr>
        <p:spPr>
          <a:xfrm>
            <a:off x="1047362" y="226423"/>
            <a:ext cx="144447" cy="1922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no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5" name="Google Shape;23;p2"/>
          <p:cNvSpPr/>
          <p:nvPr/>
        </p:nvSpPr>
        <p:spPr>
          <a:xfrm>
            <a:off x="463116" y="2000597"/>
            <a:ext cx="43196" cy="575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6" name="Google Shape;24;p2"/>
          <p:cNvSpPr/>
          <p:nvPr/>
        </p:nvSpPr>
        <p:spPr>
          <a:xfrm>
            <a:off x="2568951" y="387879"/>
            <a:ext cx="43196" cy="575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91EA"/>
          </a:solid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
        <p:nvSpPr>
          <p:cNvPr id="17" name="Google Shape;25;p2"/>
          <p:cNvSpPr/>
          <p:nvPr/>
        </p:nvSpPr>
        <p:spPr>
          <a:xfrm>
            <a:off x="6010524" y="4567546"/>
            <a:ext cx="144447" cy="1922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noFill/>
          <a:ln w="19046" cap="flat">
            <a:solidFill>
              <a:srgbClr val="0091EA"/>
            </a:solidFill>
            <a:prstDash val="solid"/>
            <a:round/>
          </a:ln>
        </p:spPr>
        <p:txBody>
          <a:bodyPr vert="horz" wrap="square" lIns="68570" tIns="68570" rIns="68570" bIns="6857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051" b="0" i="0" u="none" strike="noStrike" kern="0" cap="none" spc="0" baseline="0">
              <a:solidFill>
                <a:srgbClr val="000000"/>
              </a:solidFill>
              <a:uFillTx/>
              <a:latin typeface="Arial"/>
              <a:ea typeface="Arial"/>
              <a:cs typeface="Arial"/>
            </a:endParaRPr>
          </a:p>
        </p:txBody>
      </p:sp>
    </p:spTree>
    <p:extLst>
      <p:ext uri="{BB962C8B-B14F-4D97-AF65-F5344CB8AC3E}">
        <p14:creationId xmlns:p14="http://schemas.microsoft.com/office/powerpoint/2010/main" val="2713235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2" name="Google Shape;41;p5"/>
          <p:cNvSpPr txBox="1">
            <a:spLocks noGrp="1"/>
          </p:cNvSpPr>
          <p:nvPr>
            <p:ph type="title"/>
          </p:nvPr>
        </p:nvSpPr>
        <p:spPr/>
        <p:txBody>
          <a:bodyPr/>
          <a:lstStyle>
            <a:lvl1pPr>
              <a:defRPr/>
            </a:lvl1pPr>
          </a:lstStyle>
          <a:p>
            <a:pPr lvl="0"/>
            <a:endParaRPr lang="zh-TW" altLang="en-US"/>
          </a:p>
        </p:txBody>
      </p:sp>
      <p:sp>
        <p:nvSpPr>
          <p:cNvPr id="3" name="Google Shape;42;p5"/>
          <p:cNvSpPr txBox="1">
            <a:spLocks noGrp="1"/>
          </p:cNvSpPr>
          <p:nvPr>
            <p:ph type="body" idx="1"/>
          </p:nvPr>
        </p:nvSpPr>
        <p:spPr/>
        <p:txBody>
          <a:bodyPr/>
          <a:lstStyle>
            <a:lvl1pPr marL="342881" indent="-285740">
              <a:spcBef>
                <a:spcPts val="450"/>
              </a:spcBef>
              <a:buSzPts val="2400"/>
              <a:defRPr sz="1800"/>
            </a:lvl1pPr>
          </a:lstStyle>
          <a:p>
            <a:pPr lvl="0"/>
            <a:endParaRPr lang="zh-TW" altLang="en-US"/>
          </a:p>
        </p:txBody>
      </p:sp>
      <p:sp>
        <p:nvSpPr>
          <p:cNvPr id="4" name="Google Shape;43;p5"/>
          <p:cNvSpPr txBox="1">
            <a:spLocks noGrp="1"/>
          </p:cNvSpPr>
          <p:nvPr>
            <p:ph type="sldNum" sz="quarter" idx="8"/>
          </p:nvPr>
        </p:nvSpPr>
        <p:spPr/>
        <p:txBody>
          <a:bodyPr/>
          <a:lstStyle>
            <a:lvl1pPr>
              <a:defRPr/>
            </a:lvl1pPr>
          </a:lstStyle>
          <a:p>
            <a:pPr lvl="0"/>
            <a:fld id="{9FD2FA3D-8C95-46BC-B7EA-5439C94B7A44}" type="slidenum">
              <a:t>‹#›</a:t>
            </a:fld>
            <a:endParaRPr lang="en-US"/>
          </a:p>
        </p:txBody>
      </p:sp>
    </p:spTree>
    <p:extLst>
      <p:ext uri="{BB962C8B-B14F-4D97-AF65-F5344CB8AC3E}">
        <p14:creationId xmlns:p14="http://schemas.microsoft.com/office/powerpoint/2010/main" val="404053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b="1">
                <a:latin typeface="標楷體" pitchFamily="65"/>
                <a:ea typeface="標楷體" pitchFamily="65"/>
              </a:defRPr>
            </a:lvl1pPr>
          </a:lstStyle>
          <a:p>
            <a:pPr lvl="0"/>
            <a:r>
              <a:rPr lang="zh-TW"/>
              <a:t>按一下以編輯母片標題樣式</a:t>
            </a:r>
            <a:endParaRPr lang="en-US"/>
          </a:p>
        </p:txBody>
      </p:sp>
      <p:sp>
        <p:nvSpPr>
          <p:cNvPr id="3" name="日期版面配置區 3"/>
          <p:cNvSpPr txBox="1">
            <a:spLocks noGrp="1"/>
          </p:cNvSpPr>
          <p:nvPr>
            <p:ph type="dt" sz="quarter" idx="7"/>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400" b="0" i="0" u="none" strike="noStrike" kern="0" cap="none" spc="0" baseline="0">
                <a:solidFill>
                  <a:srgbClr val="000000"/>
                </a:solidFill>
                <a:uFillTx/>
                <a:latin typeface="Arial"/>
                <a:ea typeface="Arial"/>
                <a:cs typeface="Arial"/>
              </a:defRPr>
            </a:lvl1pPr>
          </a:lstStyle>
          <a:p>
            <a:pPr lvl="0"/>
            <a:endParaRPr lang="en-US"/>
          </a:p>
        </p:txBody>
      </p:sp>
      <p:sp>
        <p:nvSpPr>
          <p:cNvPr id="4" name="頁尾版面配置區 4"/>
          <p:cNvSpPr txBox="1">
            <a:spLocks noGrp="1"/>
          </p:cNvSpPr>
          <p:nvPr>
            <p:ph type="ftr" sz="quarter" idx="9"/>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400" b="0" i="0" u="none" strike="noStrike" kern="0" cap="none" spc="0" baseline="0">
                <a:solidFill>
                  <a:srgbClr val="000000"/>
                </a:solidFill>
                <a:uFillTx/>
                <a:latin typeface="Arial"/>
                <a:ea typeface="Arial"/>
                <a:cs typeface="Arial"/>
              </a:defRPr>
            </a:lvl1pPr>
          </a:lstStyle>
          <a:p>
            <a:pPr lvl="0"/>
            <a:endParaRPr lang="en-US"/>
          </a:p>
        </p:txBody>
      </p:sp>
      <p:sp>
        <p:nvSpPr>
          <p:cNvPr id="5" name="投影片編號版面配置區 5"/>
          <p:cNvSpPr txBox="1">
            <a:spLocks noGrp="1"/>
          </p:cNvSpPr>
          <p:nvPr>
            <p:ph type="sldNum" sz="quarter" idx="8"/>
          </p:nvPr>
        </p:nvSpPr>
        <p:spPr/>
        <p:txBody>
          <a:bodyPr/>
          <a:lstStyle>
            <a:lvl1pPr>
              <a:defRPr altLang="zh-TW"/>
            </a:lvl1pPr>
          </a:lstStyle>
          <a:p>
            <a:pPr lvl="0"/>
            <a:fld id="{25FAA7F8-1930-4913-BF5A-A925CB7F482A}" type="slidenum">
              <a:t>‹#›</a:t>
            </a:fld>
            <a:endParaRPr lang="zh-TW" altLang="en-US"/>
          </a:p>
        </p:txBody>
      </p:sp>
      <p:sp>
        <p:nvSpPr>
          <p:cNvPr id="6" name="內容版面配置區 7"/>
          <p:cNvSpPr txBox="1">
            <a:spLocks noGrp="1"/>
          </p:cNvSpPr>
          <p:nvPr>
            <p:ph idx="1"/>
          </p:nvPr>
        </p:nvSpPr>
        <p:spPr/>
        <p:txBody>
          <a:bodyPr/>
          <a:lstStyle>
            <a:lvl1pPr>
              <a:defRPr>
                <a:latin typeface="Calibri" pitchFamily="34"/>
                <a:ea typeface="標楷體" pitchFamily="65"/>
              </a:defRPr>
            </a:lvl1pPr>
            <a:lvl2pPr marL="914400" marR="0" lvl="1" indent="-381003" fontAlgn="auto">
              <a:lnSpc>
                <a:spcPct val="100000"/>
              </a:lnSpc>
              <a:spcBef>
                <a:spcPts val="0"/>
              </a:spcBef>
              <a:spcAft>
                <a:spcPts val="0"/>
              </a:spcAft>
              <a:buClr>
                <a:srgbClr val="CFD8DC"/>
              </a:buClr>
              <a:buSzPts val="2400"/>
              <a:buFont typeface="Source Sans Pro"/>
              <a:buChar char="○"/>
              <a:tabLst/>
              <a:defRPr lang="zh-TW" b="0" i="0" u="none" strike="noStrike" kern="0" cap="none" spc="0" baseline="0">
                <a:solidFill>
                  <a:srgbClr val="263238"/>
                </a:solidFill>
                <a:uFillTx/>
                <a:latin typeface="Calibri" pitchFamily="34"/>
                <a:ea typeface="標楷體" pitchFamily="65"/>
                <a:cs typeface="Source Sans Pro"/>
              </a:defRPr>
            </a:lvl2pPr>
            <a:lvl3pPr marL="1371600" marR="0" lvl="2" indent="-381003" fontAlgn="auto">
              <a:lnSpc>
                <a:spcPct val="100000"/>
              </a:lnSpc>
              <a:spcBef>
                <a:spcPts val="0"/>
              </a:spcBef>
              <a:spcAft>
                <a:spcPts val="0"/>
              </a:spcAft>
              <a:buClr>
                <a:srgbClr val="CFD8DC"/>
              </a:buClr>
              <a:buSzPts val="2400"/>
              <a:buFont typeface="Source Sans Pro"/>
              <a:buChar char="◉"/>
              <a:tabLst/>
              <a:defRPr lang="zh-TW" sz="2400" b="0" i="0" u="none" strike="noStrike" kern="0" cap="none" spc="0" baseline="0">
                <a:solidFill>
                  <a:srgbClr val="263238"/>
                </a:solidFill>
                <a:uFillTx/>
                <a:latin typeface="Calibri" pitchFamily="34"/>
                <a:ea typeface="標楷體" pitchFamily="65"/>
                <a:cs typeface="Source Sans Pro"/>
              </a:defRPr>
            </a:lvl3pPr>
            <a:lvl4pPr marL="1828800" marR="0" lvl="3" indent="-342900" fontAlgn="auto">
              <a:lnSpc>
                <a:spcPct val="100000"/>
              </a:lnSpc>
              <a:spcBef>
                <a:spcPts val="0"/>
              </a:spcBef>
              <a:spcAft>
                <a:spcPts val="0"/>
              </a:spcAft>
              <a:buClr>
                <a:srgbClr val="263238"/>
              </a:buClr>
              <a:buSzPts val="1800"/>
              <a:buFont typeface="Source Sans Pro"/>
              <a:buChar char="●"/>
              <a:tabLst/>
              <a:defRPr lang="zh-TW" b="0" i="0" u="none" strike="noStrike" kern="0" cap="none" spc="0" baseline="0">
                <a:solidFill>
                  <a:srgbClr val="263238"/>
                </a:solidFill>
                <a:uFillTx/>
                <a:latin typeface="Calibri" pitchFamily="34"/>
                <a:ea typeface="標楷體" pitchFamily="65"/>
                <a:cs typeface="Source Sans Pro"/>
              </a:defRPr>
            </a:lvl4pPr>
            <a:lvl5pPr marL="2286000" marR="0" lvl="4" indent="-342900" fontAlgn="auto">
              <a:lnSpc>
                <a:spcPct val="100000"/>
              </a:lnSpc>
              <a:spcBef>
                <a:spcPts val="0"/>
              </a:spcBef>
              <a:spcAft>
                <a:spcPts val="0"/>
              </a:spcAft>
              <a:buClr>
                <a:srgbClr val="263238"/>
              </a:buClr>
              <a:buSzPts val="1800"/>
              <a:buFont typeface="Source Sans Pro"/>
              <a:buChar char="○"/>
              <a:tabLst/>
              <a:defRPr lang="zh-TW" b="0" i="0" u="none" strike="noStrike" kern="0" cap="none" spc="0" baseline="0">
                <a:solidFill>
                  <a:srgbClr val="263238"/>
                </a:solidFill>
                <a:uFillTx/>
                <a:latin typeface="Calibri" pitchFamily="34"/>
                <a:ea typeface="標楷體" pitchFamily="65"/>
                <a:cs typeface="Source Sans Pro"/>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Tree>
    <p:extLst>
      <p:ext uri="{BB962C8B-B14F-4D97-AF65-F5344CB8AC3E}">
        <p14:creationId xmlns:p14="http://schemas.microsoft.com/office/powerpoint/2010/main" val="3446785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5">
            <a:alphaModFix/>
          </a:blip>
          <a:stretch>
            <a:fillRect/>
          </a:stretch>
        </a:blipFill>
        <a:effectLst/>
      </p:bgPr>
    </p:bg>
    <p:spTree>
      <p:nvGrpSpPr>
        <p:cNvPr id="1" name=""/>
        <p:cNvGrpSpPr/>
        <p:nvPr/>
      </p:nvGrpSpPr>
      <p:grpSpPr>
        <a:xfrm>
          <a:off x="0" y="0"/>
          <a:ext cx="0" cy="0"/>
          <a:chOff x="0" y="0"/>
          <a:chExt cx="0" cy="0"/>
        </a:xfrm>
      </p:grpSpPr>
      <p:sp>
        <p:nvSpPr>
          <p:cNvPr id="2" name="Google Shape;6;p1"/>
          <p:cNvSpPr txBox="1">
            <a:spLocks noGrp="1"/>
          </p:cNvSpPr>
          <p:nvPr>
            <p:ph type="title"/>
          </p:nvPr>
        </p:nvSpPr>
        <p:spPr>
          <a:xfrm>
            <a:off x="589614" y="308116"/>
            <a:ext cx="5678771" cy="702597"/>
          </a:xfrm>
          <a:prstGeom prst="rect">
            <a:avLst/>
          </a:prstGeom>
          <a:noFill/>
          <a:ln>
            <a:noFill/>
          </a:ln>
        </p:spPr>
        <p:txBody>
          <a:bodyPr vert="horz" wrap="square" lIns="91421" tIns="91421" rIns="91421" bIns="91421" anchor="b" anchorCtr="0" compatLnSpc="1">
            <a:noAutofit/>
          </a:bodyPr>
          <a:lstStyle/>
          <a:p>
            <a:pPr lvl="0"/>
            <a:endParaRPr lang="zh-TW" altLang="en-US"/>
          </a:p>
        </p:txBody>
      </p:sp>
      <p:sp>
        <p:nvSpPr>
          <p:cNvPr id="3" name="Google Shape;7;p1"/>
          <p:cNvSpPr txBox="1">
            <a:spLocks noGrp="1"/>
          </p:cNvSpPr>
          <p:nvPr>
            <p:ph type="body" idx="1"/>
          </p:nvPr>
        </p:nvSpPr>
        <p:spPr>
          <a:xfrm>
            <a:off x="589614" y="1261698"/>
            <a:ext cx="5678771" cy="3573603"/>
          </a:xfrm>
          <a:prstGeom prst="rect">
            <a:avLst/>
          </a:prstGeom>
          <a:noFill/>
          <a:ln>
            <a:noFill/>
          </a:ln>
        </p:spPr>
        <p:txBody>
          <a:bodyPr vert="horz" wrap="square" lIns="91421" tIns="91421" rIns="91421" bIns="91421" anchor="t" anchorCtr="0" compatLnSpc="1">
            <a:no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Google Shape;8;p1"/>
          <p:cNvSpPr txBox="1">
            <a:spLocks noGrp="1"/>
          </p:cNvSpPr>
          <p:nvPr>
            <p:ph type="sldNum" sz="quarter" idx="4"/>
          </p:nvPr>
        </p:nvSpPr>
        <p:spPr>
          <a:xfrm>
            <a:off x="6303288" y="4749850"/>
            <a:ext cx="411525" cy="393603"/>
          </a:xfrm>
          <a:prstGeom prst="rect">
            <a:avLst/>
          </a:prstGeom>
          <a:noFill/>
          <a:ln>
            <a:noFill/>
          </a:ln>
        </p:spPr>
        <p:txBody>
          <a:bodyPr vert="horz" wrap="square" lIns="91421" tIns="91421" rIns="91421" bIns="91421" anchor="t" anchorCtr="0" compatLnSpc="1">
            <a:noAutofit/>
          </a:bodyPr>
          <a:lstStyle>
            <a:lvl1pPr marL="0" marR="0" lvl="0" indent="0" algn="r" defTabSz="914400" rtl="0" fontAlgn="auto" hangingPunct="1">
              <a:lnSpc>
                <a:spcPct val="100000"/>
              </a:lnSpc>
              <a:spcBef>
                <a:spcPts val="0"/>
              </a:spcBef>
              <a:spcAft>
                <a:spcPts val="0"/>
              </a:spcAft>
              <a:buNone/>
              <a:tabLst/>
              <a:defRPr lang="en-US" sz="975" b="1" i="0" u="none" strike="noStrike" kern="0" cap="none" spc="0" baseline="0">
                <a:solidFill>
                  <a:srgbClr val="0091EA"/>
                </a:solidFill>
                <a:uFillTx/>
                <a:latin typeface="Source Sans Pro"/>
                <a:ea typeface="Source Sans Pro"/>
                <a:cs typeface="Source Sans Pro"/>
              </a:defRPr>
            </a:lvl1pPr>
          </a:lstStyle>
          <a:p>
            <a:pPr lvl="0"/>
            <a:fld id="{F7F3C526-5CEE-4721-9AB5-8E99024600ED}"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fade thruBlk="1"/>
  </p:transition>
  <p:txStyles>
    <p:titleStyle>
      <a:lvl1pPr marL="0" marR="0" lvl="0" indent="0" algn="l" defTabSz="914400" rtl="0" fontAlgn="auto" hangingPunct="1">
        <a:lnSpc>
          <a:spcPct val="100000"/>
        </a:lnSpc>
        <a:spcBef>
          <a:spcPts val="0"/>
        </a:spcBef>
        <a:spcAft>
          <a:spcPts val="0"/>
        </a:spcAft>
        <a:buNone/>
        <a:tabLst/>
        <a:defRPr lang="zh-TW" altLang="en-US" sz="2000" b="0" i="0" u="none" strike="noStrike" kern="0" cap="none" spc="0" baseline="0">
          <a:solidFill>
            <a:srgbClr val="0091EA"/>
          </a:solidFill>
          <a:uFillTx/>
          <a:latin typeface="Roboto Slab"/>
          <a:ea typeface="Roboto Slab"/>
          <a:cs typeface="Roboto Slab"/>
        </a:defRPr>
      </a:lvl1pPr>
    </p:titleStyle>
    <p:bodyStyle>
      <a:lvl1pPr marL="457200" marR="0" lvl="0" indent="-419096" algn="l" defTabSz="914400" rtl="0" fontAlgn="auto" hangingPunct="1">
        <a:lnSpc>
          <a:spcPct val="100000"/>
        </a:lnSpc>
        <a:spcBef>
          <a:spcPts val="600"/>
        </a:spcBef>
        <a:spcAft>
          <a:spcPts val="0"/>
        </a:spcAft>
        <a:buClr>
          <a:srgbClr val="CFD8DC"/>
        </a:buClr>
        <a:buSzPts val="3000"/>
        <a:buFont typeface="Source Sans Pro"/>
        <a:buChar char="◎"/>
        <a:tabLst/>
        <a:defRPr lang="zh-TW" altLang="en-US" sz="3000" b="0" i="0" u="none" strike="noStrike" kern="0" cap="none" spc="0" baseline="0">
          <a:solidFill>
            <a:srgbClr val="263238"/>
          </a:solidFill>
          <a:uFillTx/>
          <a:latin typeface="Source Sans Pro"/>
          <a:ea typeface="Source Sans Pro"/>
          <a:cs typeface="Source Sans Pro"/>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cdc.gov.tw/"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Google Shape;70;p12"/>
          <p:cNvSpPr txBox="1">
            <a:spLocks noGrp="1"/>
          </p:cNvSpPr>
          <p:nvPr>
            <p:ph type="ctrTitle"/>
          </p:nvPr>
        </p:nvSpPr>
        <p:spPr>
          <a:xfrm>
            <a:off x="1243858" y="1639866"/>
            <a:ext cx="4781095" cy="869850"/>
          </a:xfrm>
        </p:spPr>
        <p:txBody>
          <a:bodyPr lIns="68570" tIns="68570" rIns="68570" bIns="68570"/>
          <a:lstStyle/>
          <a:p>
            <a:pPr lvl="0"/>
            <a:r>
              <a:rPr lang="zh-TW" altLang="en-US" sz="4000">
                <a:latin typeface="微軟正黑體" pitchFamily="34"/>
                <a:ea typeface="微軟正黑體" pitchFamily="34"/>
              </a:rPr>
              <a:t>認識流感及流感疫苗</a:t>
            </a:r>
          </a:p>
        </p:txBody>
      </p:sp>
      <p:sp>
        <p:nvSpPr>
          <p:cNvPr id="3" name="副標題 2"/>
          <p:cNvSpPr txBox="1"/>
          <p:nvPr/>
        </p:nvSpPr>
        <p:spPr>
          <a:xfrm>
            <a:off x="1351720" y="3255437"/>
            <a:ext cx="4565370" cy="832862"/>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580"/>
              </a:spcBef>
              <a:spcAft>
                <a:spcPts val="0"/>
              </a:spcAft>
              <a:buNone/>
              <a:tabLst/>
              <a:defRPr sz="1800" b="0" i="0" u="none" strike="noStrike" kern="0" cap="none" spc="0" baseline="0">
                <a:solidFill>
                  <a:srgbClr val="000000"/>
                </a:solidFill>
                <a:uFillTx/>
              </a:defRPr>
            </a:pPr>
            <a:r>
              <a:rPr lang="zh-TW" sz="2000" b="1" i="0" u="none" strike="noStrike" kern="1200" cap="none" spc="0" baseline="0">
                <a:solidFill>
                  <a:srgbClr val="107EC2"/>
                </a:solidFill>
                <a:uFillTx/>
                <a:latin typeface="微軟正黑體" pitchFamily="34"/>
                <a:ea typeface="微軟正黑體" pitchFamily="34"/>
                <a:cs typeface=""/>
              </a:rPr>
              <a:t>衛生福利部疾病管制署</a:t>
            </a:r>
          </a:p>
          <a:p>
            <a:pPr marL="0" marR="0" lvl="0" indent="0" algn="ctr" defTabSz="914400" rtl="0" fontAlgn="auto" hangingPunct="1">
              <a:lnSpc>
                <a:spcPct val="100000"/>
              </a:lnSpc>
              <a:spcBef>
                <a:spcPts val="580"/>
              </a:spcBef>
              <a:spcAft>
                <a:spcPts val="0"/>
              </a:spcAft>
              <a:buNone/>
              <a:tabLst/>
              <a:defRPr sz="1800" b="0" i="0" u="none" strike="noStrike" kern="0" cap="none" spc="0" baseline="0">
                <a:solidFill>
                  <a:srgbClr val="000000"/>
                </a:solidFill>
                <a:uFillTx/>
              </a:defRPr>
            </a:pPr>
            <a:r>
              <a:rPr lang="en-US" sz="2000" b="1" i="0" u="none" strike="noStrike" kern="1200" cap="none" spc="0" baseline="0">
                <a:solidFill>
                  <a:srgbClr val="107EC2"/>
                </a:solidFill>
                <a:uFillTx/>
                <a:latin typeface="微軟正黑體" pitchFamily="34"/>
                <a:ea typeface="微軟正黑體" pitchFamily="34"/>
                <a:cs typeface=""/>
              </a:rPr>
              <a:t>111</a:t>
            </a:r>
            <a:r>
              <a:rPr lang="zh-TW" sz="2000" b="1" i="0" u="none" strike="noStrike" kern="1200" cap="none" spc="0" baseline="0">
                <a:solidFill>
                  <a:srgbClr val="107EC2"/>
                </a:solidFill>
                <a:uFillTx/>
                <a:latin typeface="微軟正黑體" pitchFamily="34"/>
                <a:ea typeface="微軟正黑體" pitchFamily="34"/>
                <a:cs typeface=""/>
              </a:rPr>
              <a:t>年</a:t>
            </a:r>
            <a:r>
              <a:rPr lang="en-US" sz="2000" b="1" i="0" u="none" strike="noStrike" kern="1200" cap="none" spc="0" baseline="0">
                <a:solidFill>
                  <a:srgbClr val="107EC2"/>
                </a:solidFill>
                <a:uFillTx/>
                <a:latin typeface="微軟正黑體" pitchFamily="34"/>
                <a:ea typeface="微軟正黑體" pitchFamily="34"/>
                <a:cs typeface=""/>
              </a:rPr>
              <a:t>9</a:t>
            </a:r>
            <a:r>
              <a:rPr lang="zh-TW" sz="2000" b="1" i="0" u="none" strike="noStrike" kern="1200" cap="none" spc="0" baseline="0">
                <a:solidFill>
                  <a:srgbClr val="107EC2"/>
                </a:solidFill>
                <a:uFillTx/>
                <a:latin typeface="微軟正黑體" pitchFamily="34"/>
                <a:ea typeface="微軟正黑體" pitchFamily="34"/>
                <a:cs typeface=""/>
              </a:rPr>
              <a:t>月</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Slide52">
    <p:spTree>
      <p:nvGrpSpPr>
        <p:cNvPr id="1" name=""/>
        <p:cNvGrpSpPr/>
        <p:nvPr/>
      </p:nvGrpSpPr>
      <p:grpSpPr>
        <a:xfrm>
          <a:off x="0" y="0"/>
          <a:ext cx="0" cy="0"/>
          <a:chOff x="0" y="0"/>
          <a:chExt cx="0" cy="0"/>
        </a:xfrm>
      </p:grpSpPr>
      <p:sp>
        <p:nvSpPr>
          <p:cNvPr id="2" name="標題 1"/>
          <p:cNvSpPr txBox="1">
            <a:spLocks noGrp="1"/>
          </p:cNvSpPr>
          <p:nvPr>
            <p:ph type="title"/>
          </p:nvPr>
        </p:nvSpPr>
        <p:spPr>
          <a:xfrm>
            <a:off x="674699" y="205977"/>
            <a:ext cx="5840400" cy="410245"/>
          </a:xfrm>
        </p:spPr>
        <p:txBody>
          <a:bodyPr anchorCtr="1"/>
          <a:lstStyle/>
          <a:p>
            <a:pPr lvl="0" algn="ctr"/>
            <a:r>
              <a:rPr lang="zh-TW" sz="3200">
                <a:latin typeface="微軟正黑體" pitchFamily="34"/>
                <a:ea typeface="微軟正黑體" pitchFamily="34"/>
              </a:rPr>
              <a:t>暈針的預防與處置</a:t>
            </a:r>
          </a:p>
        </p:txBody>
      </p:sp>
      <p:graphicFrame>
        <p:nvGraphicFramePr>
          <p:cNvPr id="3" name="表格 4"/>
          <p:cNvGraphicFramePr>
            <a:graphicFrameLocks noGrp="1"/>
          </p:cNvGraphicFramePr>
          <p:nvPr/>
        </p:nvGraphicFramePr>
        <p:xfrm>
          <a:off x="411397" y="566260"/>
          <a:ext cx="6097658" cy="3939536"/>
        </p:xfrm>
        <a:graphic>
          <a:graphicData uri="http://schemas.openxmlformats.org/drawingml/2006/table">
            <a:tbl>
              <a:tblPr firstRow="1" bandRow="1">
                <a:effectLst/>
                <a:tableStyleId>{78ED9792-8AC4-4197-8E32-644C0D62DE9F}</a:tableStyleId>
              </a:tblPr>
              <a:tblGrid>
                <a:gridCol w="6097658">
                  <a:extLst>
                    <a:ext uri="{9D8B030D-6E8A-4147-A177-3AD203B41FA5}">
                      <a16:colId xmlns:a16="http://schemas.microsoft.com/office/drawing/2014/main" xmlns="" val="1888856645"/>
                    </a:ext>
                  </a:extLst>
                </a:gridCol>
              </a:tblGrid>
              <a:tr h="370844">
                <a:tc>
                  <a:txBody>
                    <a:bodyPr/>
                    <a:lstStyle/>
                    <a:p>
                      <a:pPr marL="0" marR="0" lvl="0" indent="0" algn="ctr" defTabSz="914400" rtl="0" fontAlgn="auto" hangingPunct="1">
                        <a:lnSpc>
                          <a:spcPct val="100000"/>
                        </a:lnSpc>
                        <a:spcBef>
                          <a:spcPts val="0"/>
                        </a:spcBef>
                        <a:spcAft>
                          <a:spcPts val="0"/>
                        </a:spcAft>
                        <a:buNone/>
                        <a:tabLst/>
                      </a:pPr>
                      <a:r>
                        <a:rPr lang="zh-TW" sz="1800">
                          <a:solidFill>
                            <a:srgbClr val="FFFFFF"/>
                          </a:solidFill>
                          <a:latin typeface="微軟正黑體" pitchFamily="34"/>
                          <a:ea typeface="微軟正黑體" pitchFamily="34"/>
                        </a:rPr>
                        <a:t>甚麼是暈針反應</a:t>
                      </a:r>
                      <a:endParaRPr lang="en-US" sz="1800">
                        <a:solidFill>
                          <a:srgbClr val="FFFFFF"/>
                        </a:solidFill>
                      </a:endParaRPr>
                    </a:p>
                  </a:txBody>
                  <a:tcP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0053A3"/>
                    </a:solidFill>
                  </a:tcPr>
                </a:tc>
                <a:extLst>
                  <a:ext uri="{0D108BD9-81ED-4DB2-BD59-A6C34878D82A}">
                    <a16:rowId xmlns:a16="http://schemas.microsoft.com/office/drawing/2014/main" xmlns="" val="470739156"/>
                  </a:ext>
                </a:extLst>
              </a:tr>
              <a:tr h="370844">
                <a:tc>
                  <a:txBody>
                    <a:bodyPr/>
                    <a:lstStyle/>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對打針的心理壓力與恐懼感，轉化成身體的症狀，於接種後出現眩暈與噁心等症狀，多發生於青少年。</a:t>
                      </a:r>
                      <a:endParaRPr lang="en-US" sz="1400">
                        <a:latin typeface="微軟正黑體" pitchFamily="34"/>
                        <a:ea typeface="微軟正黑體" pitchFamily="34"/>
                      </a:endParaRPr>
                    </a:p>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大規模疫苗接種時，會有聚集性暈針現象，亦稱為集體心因性疾病；</a:t>
                      </a:r>
                      <a:endParaRPr lang="en-US" sz="1400">
                        <a:latin typeface="微軟正黑體" pitchFamily="34"/>
                        <a:ea typeface="微軟正黑體" pitchFamily="34"/>
                      </a:endParaRPr>
                    </a:p>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多數為短暫症狀，休息後即可恢復</a:t>
                      </a:r>
                      <a:endParaRPr lang="en-US" sz="1400">
                        <a:latin typeface="微軟正黑體" pitchFamily="34"/>
                        <a:ea typeface="微軟正黑體" pitchFamily="34"/>
                      </a:endParaRPr>
                    </a:p>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暈針反應與疫苗本身安全性無關，也不會造成身體健康的後遺症</a:t>
                      </a:r>
                      <a:endParaRPr lang="en-US" sz="1400"/>
                    </a:p>
                  </a:txBody>
                  <a:tcP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1814657448"/>
                  </a:ext>
                </a:extLst>
              </a:tr>
              <a:tr h="370844">
                <a:tc>
                  <a:txBody>
                    <a:bodyPr/>
                    <a:lstStyle/>
                    <a:p>
                      <a:pPr marL="0" marR="0" lvl="0" indent="0" algn="ctr" defTabSz="914400" rtl="0" fontAlgn="auto" hangingPunct="1">
                        <a:lnSpc>
                          <a:spcPct val="100000"/>
                        </a:lnSpc>
                        <a:spcBef>
                          <a:spcPts val="0"/>
                        </a:spcBef>
                        <a:spcAft>
                          <a:spcPts val="0"/>
                        </a:spcAft>
                        <a:buNone/>
                        <a:tabLst/>
                      </a:pPr>
                      <a:r>
                        <a:rPr lang="zh-TW" sz="1800">
                          <a:solidFill>
                            <a:srgbClr val="FFFFFF"/>
                          </a:solidFill>
                          <a:latin typeface="微軟正黑體" pitchFamily="34"/>
                          <a:ea typeface="微軟正黑體" pitchFamily="34"/>
                        </a:rPr>
                        <a:t>預防暈針</a:t>
                      </a:r>
                      <a:endParaRPr lang="en-US" sz="1800">
                        <a:solidFill>
                          <a:srgbClr val="FFFFFF"/>
                        </a:solidFill>
                      </a:endParaRPr>
                    </a:p>
                  </a:txBody>
                  <a:tcP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0053A3"/>
                    </a:solidFill>
                  </a:tcPr>
                </a:tc>
                <a:extLst>
                  <a:ext uri="{0D108BD9-81ED-4DB2-BD59-A6C34878D82A}">
                    <a16:rowId xmlns:a16="http://schemas.microsoft.com/office/drawing/2014/main" xmlns="" val="806607288"/>
                  </a:ext>
                </a:extLst>
              </a:tr>
              <a:tr h="370844">
                <a:tc>
                  <a:txBody>
                    <a:bodyPr/>
                    <a:lstStyle/>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接種前：避免空腹及脫水情形、說明接種程序及辦理活動分散學生對打針的恐懼感</a:t>
                      </a:r>
                      <a:endParaRPr lang="en-US" sz="1400">
                        <a:latin typeface="微軟正黑體" pitchFamily="34"/>
                        <a:ea typeface="微軟正黑體" pitchFamily="34"/>
                      </a:endParaRPr>
                    </a:p>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接種時：減少等待時間、提供放鬆環境及採取坐姿接種</a:t>
                      </a:r>
                      <a:endParaRPr lang="en-US" sz="1400">
                        <a:latin typeface="微軟正黑體" pitchFamily="34"/>
                        <a:ea typeface="微軟正黑體" pitchFamily="34"/>
                      </a:endParaRPr>
                    </a:p>
                    <a:p>
                      <a:pPr marL="285750" lvl="1" indent="-285750">
                        <a:lnSpc>
                          <a:spcPts val="1600"/>
                        </a:lnSpc>
                        <a:spcBef>
                          <a:spcPts val="450"/>
                        </a:spcBef>
                        <a:buSzPct val="100000"/>
                        <a:buFont typeface="Arial" pitchFamily="34"/>
                        <a:buChar char="•"/>
                      </a:pPr>
                      <a:r>
                        <a:rPr lang="zh-TW" sz="1400">
                          <a:latin typeface="微軟正黑體" pitchFamily="34"/>
                          <a:ea typeface="微軟正黑體" pitchFamily="34"/>
                        </a:rPr>
                        <a:t>接種後：留下觀察</a:t>
                      </a:r>
                      <a:r>
                        <a:rPr lang="en-US" sz="1400">
                          <a:latin typeface="微軟正黑體" pitchFamily="34"/>
                          <a:ea typeface="微軟正黑體" pitchFamily="34"/>
                        </a:rPr>
                        <a:t>30</a:t>
                      </a:r>
                      <a:r>
                        <a:rPr lang="zh-TW" sz="1400">
                          <a:latin typeface="微軟正黑體" pitchFamily="34"/>
                          <a:ea typeface="微軟正黑體" pitchFamily="34"/>
                        </a:rPr>
                        <a:t>分鐘</a:t>
                      </a:r>
                      <a:endParaRPr lang="en-US" sz="1400"/>
                    </a:p>
                  </a:txBody>
                  <a:tcP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3742953531"/>
                  </a:ext>
                </a:extLst>
              </a:tr>
              <a:tr h="370844">
                <a:tc>
                  <a:txBody>
                    <a:bodyPr/>
                    <a:lstStyle/>
                    <a:p>
                      <a:pPr marL="0" marR="0" lvl="0" indent="0" algn="ctr" defTabSz="914400" rtl="0" fontAlgn="auto" hangingPunct="1">
                        <a:lnSpc>
                          <a:spcPct val="100000"/>
                        </a:lnSpc>
                        <a:spcBef>
                          <a:spcPts val="0"/>
                        </a:spcBef>
                        <a:spcAft>
                          <a:spcPts val="0"/>
                        </a:spcAft>
                        <a:buNone/>
                        <a:tabLst/>
                      </a:pPr>
                      <a:r>
                        <a:rPr lang="zh-TW" sz="1800">
                          <a:solidFill>
                            <a:srgbClr val="FFFFFF"/>
                          </a:solidFill>
                          <a:latin typeface="微軟正黑體" pitchFamily="34"/>
                          <a:ea typeface="微軟正黑體" pitchFamily="34"/>
                        </a:rPr>
                        <a:t>暈針處置</a:t>
                      </a:r>
                      <a:endParaRPr lang="en-US" sz="1800">
                        <a:solidFill>
                          <a:srgbClr val="FFFFFF"/>
                        </a:solidFill>
                      </a:endParaRPr>
                    </a:p>
                  </a:txBody>
                  <a:tcP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0053A3"/>
                    </a:solidFill>
                  </a:tcPr>
                </a:tc>
                <a:extLst>
                  <a:ext uri="{0D108BD9-81ED-4DB2-BD59-A6C34878D82A}">
                    <a16:rowId xmlns:a16="http://schemas.microsoft.com/office/drawing/2014/main" xmlns="" val="1616318270"/>
                  </a:ext>
                </a:extLst>
              </a:tr>
              <a:tr h="370844">
                <a:tc>
                  <a:txBody>
                    <a:bodyPr/>
                    <a:lstStyle/>
                    <a:p>
                      <a:pPr marL="0" marR="0" lvl="0" indent="0" algn="l" defTabSz="914400" rtl="0" fontAlgn="auto" hangingPunct="1">
                        <a:lnSpc>
                          <a:spcPts val="1600"/>
                        </a:lnSpc>
                        <a:spcBef>
                          <a:spcPts val="0"/>
                        </a:spcBef>
                        <a:spcAft>
                          <a:spcPts val="0"/>
                        </a:spcAft>
                        <a:buNone/>
                        <a:tabLst/>
                      </a:pPr>
                      <a:r>
                        <a:rPr lang="zh-TW" sz="1400">
                          <a:latin typeface="微軟正黑體" pitchFamily="34"/>
                          <a:ea typeface="微軟正黑體" pitchFamily="34"/>
                        </a:rPr>
                        <a:t>建議至休息區休息，採坐姿或平躺姿勢緩解其緊張情緒，同時通知醫護人員</a:t>
                      </a:r>
                      <a:r>
                        <a:rPr lang="en-US" sz="1400">
                          <a:latin typeface="微軟正黑體" pitchFamily="34"/>
                          <a:ea typeface="微軟正黑體" pitchFamily="34"/>
                        </a:rPr>
                        <a:t>(</a:t>
                      </a:r>
                      <a:r>
                        <a:rPr lang="zh-TW" sz="1400">
                          <a:latin typeface="微軟正黑體" pitchFamily="34"/>
                          <a:ea typeface="微軟正黑體" pitchFamily="34"/>
                        </a:rPr>
                        <a:t>在學校應通知學校老師及醫護人員</a:t>
                      </a:r>
                      <a:r>
                        <a:rPr lang="en-US" sz="1400">
                          <a:latin typeface="微軟正黑體" pitchFamily="34"/>
                          <a:ea typeface="微軟正黑體" pitchFamily="34"/>
                        </a:rPr>
                        <a:t>) </a:t>
                      </a:r>
                      <a:r>
                        <a:rPr lang="zh-TW" sz="1400">
                          <a:latin typeface="微軟正黑體" pitchFamily="34"/>
                          <a:ea typeface="微軟正黑體" pitchFamily="34"/>
                        </a:rPr>
                        <a:t>。如暈針現象持續，宜送醫診治</a:t>
                      </a:r>
                      <a:endParaRPr lang="en-US" sz="1400"/>
                    </a:p>
                  </a:txBody>
                  <a:tcP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2392550447"/>
                  </a:ext>
                </a:extLst>
              </a:tr>
            </a:tbl>
          </a:graphicData>
        </a:graphic>
      </p:graphicFrame>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91F1FB4-7D41-4F7B-8148-AA360F496090}" type="slidenum">
              <a:t>10</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Slide5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chorCtr="1"/>
          <a:lstStyle/>
          <a:p>
            <a:pPr lvl="0" algn="ctr"/>
            <a:r>
              <a:rPr lang="zh-TW" sz="3200">
                <a:latin typeface="微軟正黑體" pitchFamily="34"/>
                <a:ea typeface="微軟正黑體" pitchFamily="34"/>
              </a:rPr>
              <a:t>校園集中接種資訊公開</a:t>
            </a:r>
            <a:endParaRPr lang="en-US" sz="3200">
              <a:latin typeface="微軟正黑體" pitchFamily="34"/>
              <a:ea typeface="微軟正黑體" pitchFamily="34"/>
            </a:endParaRPr>
          </a:p>
        </p:txBody>
      </p:sp>
      <p:sp>
        <p:nvSpPr>
          <p:cNvPr id="3" name="內容版面配置區 3"/>
          <p:cNvSpPr txBox="1">
            <a:spLocks noGrp="1"/>
          </p:cNvSpPr>
          <p:nvPr>
            <p:ph idx="1"/>
          </p:nvPr>
        </p:nvSpPr>
        <p:spPr>
          <a:xfrm>
            <a:off x="377683" y="1085850"/>
            <a:ext cx="6237671" cy="4057650"/>
          </a:xfrm>
        </p:spPr>
        <p:txBody>
          <a:bodyPr/>
          <a:lstStyle/>
          <a:p>
            <a:pPr lvl="0">
              <a:lnSpc>
                <a:spcPct val="90000"/>
              </a:lnSpc>
              <a:buClr>
                <a:srgbClr val="0053A3"/>
              </a:buClr>
              <a:buSzPct val="100000"/>
            </a:pPr>
            <a:r>
              <a:rPr lang="zh-TW" sz="2000">
                <a:latin typeface="微軟正黑體" pitchFamily="34"/>
                <a:ea typeface="微軟正黑體" pitchFamily="34"/>
              </a:rPr>
              <a:t>公布於疾病管制署全球資訊網</a:t>
            </a:r>
            <a:r>
              <a:rPr lang="en-US" sz="2000">
                <a:latin typeface="微軟正黑體" pitchFamily="34"/>
                <a:ea typeface="微軟正黑體" pitchFamily="34"/>
              </a:rPr>
              <a:t>(</a:t>
            </a:r>
            <a:r>
              <a:rPr lang="en-US" sz="2000">
                <a:latin typeface="微軟正黑體" pitchFamily="34"/>
                <a:ea typeface="微軟正黑體" pitchFamily="34"/>
                <a:hlinkClick r:id="rId2"/>
              </a:rPr>
              <a:t>www.cdc.gov.tw</a:t>
            </a:r>
            <a:r>
              <a:rPr lang="en-US" sz="2000">
                <a:latin typeface="微軟正黑體" pitchFamily="34"/>
                <a:ea typeface="微軟正黑體" pitchFamily="34"/>
              </a:rPr>
              <a:t>)/</a:t>
            </a:r>
            <a:r>
              <a:rPr lang="zh-TW" sz="2000">
                <a:latin typeface="微軟正黑體" pitchFamily="34"/>
                <a:ea typeface="微軟正黑體" pitchFamily="34"/>
              </a:rPr>
              <a:t>預防接種</a:t>
            </a:r>
            <a:r>
              <a:rPr lang="en-US" sz="2000">
                <a:latin typeface="微軟正黑體" pitchFamily="34"/>
                <a:ea typeface="微軟正黑體" pitchFamily="34"/>
              </a:rPr>
              <a:t>/</a:t>
            </a:r>
            <a:r>
              <a:rPr lang="zh-TW" sz="2000">
                <a:latin typeface="微軟正黑體" pitchFamily="34"/>
                <a:ea typeface="微軟正黑體" pitchFamily="34"/>
              </a:rPr>
              <a:t>公費疫苗項目與接種時程</a:t>
            </a:r>
            <a:r>
              <a:rPr lang="en-US" sz="2000">
                <a:latin typeface="微軟正黑體" pitchFamily="34"/>
                <a:ea typeface="微軟正黑體" pitchFamily="34"/>
              </a:rPr>
              <a:t>/</a:t>
            </a:r>
            <a:r>
              <a:rPr lang="zh-TW" sz="2000">
                <a:latin typeface="微軟正黑體" pitchFamily="34"/>
                <a:ea typeface="微軟正黑體" pitchFamily="34"/>
              </a:rPr>
              <a:t>流感疫苗實施對象</a:t>
            </a:r>
            <a:r>
              <a:rPr lang="en-US" sz="2000">
                <a:latin typeface="微軟正黑體" pitchFamily="34"/>
                <a:ea typeface="微軟正黑體" pitchFamily="34"/>
              </a:rPr>
              <a:t>/</a:t>
            </a:r>
            <a:r>
              <a:rPr lang="zh-TW" sz="2000">
                <a:latin typeface="微軟正黑體" pitchFamily="34"/>
                <a:ea typeface="微軟正黑體" pitchFamily="34"/>
              </a:rPr>
              <a:t>流感疫苗</a:t>
            </a:r>
            <a:r>
              <a:rPr lang="en-US" sz="2000">
                <a:latin typeface="微軟正黑體" pitchFamily="34"/>
                <a:ea typeface="微軟正黑體" pitchFamily="34"/>
              </a:rPr>
              <a:t>/</a:t>
            </a:r>
            <a:r>
              <a:rPr lang="zh-TW" sz="2000">
                <a:latin typeface="微軟正黑體" pitchFamily="34"/>
                <a:ea typeface="微軟正黑體" pitchFamily="34"/>
              </a:rPr>
              <a:t>校園集中接種</a:t>
            </a:r>
            <a:r>
              <a:rPr lang="en-US" sz="2000">
                <a:latin typeface="微軟正黑體" pitchFamily="34"/>
                <a:ea typeface="微軟正黑體" pitchFamily="34"/>
              </a:rPr>
              <a:t> </a:t>
            </a:r>
          </a:p>
          <a:p>
            <a:pPr lvl="0">
              <a:lnSpc>
                <a:spcPct val="90000"/>
              </a:lnSpc>
              <a:buClr>
                <a:srgbClr val="0053A3"/>
              </a:buClr>
              <a:buSzPct val="100000"/>
            </a:pPr>
            <a:r>
              <a:rPr lang="zh-TW" sz="2000">
                <a:latin typeface="微軟正黑體" pitchFamily="34"/>
                <a:ea typeface="微軟正黑體" pitchFamily="34"/>
              </a:rPr>
              <a:t>資訊內容：</a:t>
            </a:r>
            <a:endParaRPr lang="en-US" sz="2000">
              <a:latin typeface="微軟正黑體" pitchFamily="34"/>
              <a:ea typeface="微軟正黑體" pitchFamily="34"/>
            </a:endParaRPr>
          </a:p>
          <a:p>
            <a:pPr lvl="1">
              <a:lnSpc>
                <a:spcPct val="90000"/>
              </a:lnSpc>
              <a:spcBef>
                <a:spcPts val="450"/>
              </a:spcBef>
              <a:buClr>
                <a:srgbClr val="0091EA"/>
              </a:buClr>
              <a:buSzPct val="100000"/>
              <a:buFont typeface="Wingdings" pitchFamily="2"/>
              <a:buChar char="l"/>
            </a:pPr>
            <a:r>
              <a:rPr lang="zh-TW" sz="2000">
                <a:latin typeface="微軟正黑體" pitchFamily="34"/>
                <a:ea typeface="微軟正黑體" pitchFamily="34"/>
              </a:rPr>
              <a:t>本年度流感疫苗資訊</a:t>
            </a:r>
            <a:r>
              <a:rPr lang="en-US" sz="2000">
                <a:latin typeface="微軟正黑體" pitchFamily="34"/>
                <a:ea typeface="微軟正黑體" pitchFamily="34"/>
              </a:rPr>
              <a:t>(</a:t>
            </a:r>
            <a:r>
              <a:rPr lang="zh-TW" sz="2000">
                <a:latin typeface="微軟正黑體" pitchFamily="34"/>
                <a:ea typeface="微軟正黑體" pitchFamily="34"/>
              </a:rPr>
              <a:t>成分、廠牌等</a:t>
            </a:r>
            <a:r>
              <a:rPr lang="en-US" sz="2000">
                <a:latin typeface="微軟正黑體" pitchFamily="34"/>
                <a:ea typeface="微軟正黑體" pitchFamily="34"/>
              </a:rPr>
              <a:t>)</a:t>
            </a:r>
          </a:p>
          <a:p>
            <a:pPr lvl="1">
              <a:lnSpc>
                <a:spcPct val="90000"/>
              </a:lnSpc>
              <a:spcBef>
                <a:spcPts val="450"/>
              </a:spcBef>
              <a:buClr>
                <a:srgbClr val="0091EA"/>
              </a:buClr>
              <a:buSzPct val="100000"/>
              <a:buFont typeface="Wingdings" pitchFamily="2"/>
              <a:buChar char="l"/>
            </a:pPr>
            <a:r>
              <a:rPr lang="zh-TW" sz="2000">
                <a:latin typeface="微軟正黑體" pitchFamily="34"/>
                <a:ea typeface="微軟正黑體" pitchFamily="34"/>
              </a:rPr>
              <a:t>接種作業相關文件</a:t>
            </a:r>
            <a:endParaRPr lang="en-US" sz="2000">
              <a:latin typeface="微軟正黑體" pitchFamily="34"/>
              <a:ea typeface="微軟正黑體" pitchFamily="34"/>
            </a:endParaRPr>
          </a:p>
          <a:p>
            <a:pPr lvl="2">
              <a:lnSpc>
                <a:spcPct val="90000"/>
              </a:lnSpc>
              <a:buClr>
                <a:srgbClr val="0091EA"/>
              </a:buClr>
              <a:buSzPct val="100000"/>
              <a:buFont typeface="微軟正黑體" pitchFamily="34"/>
              <a:buChar char="–"/>
            </a:pPr>
            <a:r>
              <a:rPr lang="zh-TW" sz="1800">
                <a:latin typeface="微軟正黑體" pitchFamily="34"/>
                <a:ea typeface="微軟正黑體" pitchFamily="34"/>
              </a:rPr>
              <a:t>流感疫苗接種通知說明及意願書</a:t>
            </a:r>
            <a:endParaRPr lang="en-US" sz="1800">
              <a:latin typeface="微軟正黑體" pitchFamily="34"/>
              <a:ea typeface="微軟正黑體" pitchFamily="34"/>
            </a:endParaRPr>
          </a:p>
          <a:p>
            <a:pPr lvl="2">
              <a:lnSpc>
                <a:spcPct val="90000"/>
              </a:lnSpc>
              <a:buClr>
                <a:srgbClr val="0091EA"/>
              </a:buClr>
              <a:buSzPct val="100000"/>
              <a:buFont typeface="微軟正黑體" pitchFamily="34"/>
              <a:buChar char="–"/>
            </a:pPr>
            <a:r>
              <a:rPr lang="zh-TW" sz="1800">
                <a:latin typeface="微軟正黑體" pitchFamily="34"/>
                <a:ea typeface="微軟正黑體" pitchFamily="34"/>
              </a:rPr>
              <a:t>校園集中接種作業程序建議指引</a:t>
            </a:r>
            <a:r>
              <a:rPr lang="en-US" sz="1800">
                <a:latin typeface="微軟正黑體" pitchFamily="34"/>
                <a:ea typeface="微軟正黑體" pitchFamily="34"/>
              </a:rPr>
              <a:t>/</a:t>
            </a:r>
            <a:r>
              <a:rPr lang="zh-TW" sz="1800">
                <a:latin typeface="微軟正黑體" pitchFamily="34"/>
                <a:ea typeface="微軟正黑體" pitchFamily="34"/>
              </a:rPr>
              <a:t>工作指引</a:t>
            </a:r>
            <a:endParaRPr lang="en-US" sz="1800">
              <a:latin typeface="微軟正黑體" pitchFamily="34"/>
              <a:ea typeface="微軟正黑體" pitchFamily="34"/>
            </a:endParaRPr>
          </a:p>
          <a:p>
            <a:pPr lvl="2">
              <a:lnSpc>
                <a:spcPct val="90000"/>
              </a:lnSpc>
              <a:buClr>
                <a:srgbClr val="0091EA"/>
              </a:buClr>
              <a:buSzPct val="100000"/>
              <a:buFont typeface="微軟正黑體" pitchFamily="34"/>
              <a:buChar char="–"/>
            </a:pPr>
            <a:r>
              <a:rPr lang="zh-TW" sz="1800">
                <a:latin typeface="微軟正黑體" pitchFamily="34"/>
                <a:ea typeface="微軟正黑體" pitchFamily="34"/>
              </a:rPr>
              <a:t>流感疫苗接種後注意事項暨補種通知單</a:t>
            </a:r>
            <a:endParaRPr lang="en-US" sz="1800">
              <a:latin typeface="微軟正黑體" pitchFamily="34"/>
              <a:ea typeface="微軟正黑體" pitchFamily="34"/>
            </a:endParaRPr>
          </a:p>
          <a:p>
            <a:pPr lvl="2">
              <a:lnSpc>
                <a:spcPct val="90000"/>
              </a:lnSpc>
              <a:buClr>
                <a:srgbClr val="0091EA"/>
              </a:buClr>
              <a:buSzPct val="100000"/>
              <a:buFont typeface="微軟正黑體" pitchFamily="34"/>
              <a:buChar char="–"/>
            </a:pPr>
            <a:r>
              <a:rPr lang="zh-TW" sz="1800">
                <a:latin typeface="微軟正黑體" pitchFamily="34"/>
                <a:ea typeface="微軟正黑體" pitchFamily="34"/>
              </a:rPr>
              <a:t>疫苗嚴重不良事件通報流程及後續處置方式</a:t>
            </a:r>
            <a:endParaRPr lang="en-US" sz="1800">
              <a:latin typeface="微軟正黑體" pitchFamily="34"/>
              <a:ea typeface="微軟正黑體" pitchFamily="34"/>
            </a:endParaRPr>
          </a:p>
          <a:p>
            <a:pPr lvl="1">
              <a:lnSpc>
                <a:spcPct val="90000"/>
              </a:lnSpc>
              <a:spcBef>
                <a:spcPts val="450"/>
              </a:spcBef>
              <a:buClr>
                <a:srgbClr val="0091EA"/>
              </a:buClr>
              <a:buSzPct val="100000"/>
              <a:buFont typeface="Wingdings" pitchFamily="2"/>
              <a:buChar char="l"/>
            </a:pPr>
            <a:r>
              <a:rPr lang="zh-TW" sz="2000">
                <a:latin typeface="微軟正黑體" pitchFamily="34"/>
                <a:ea typeface="微軟正黑體" pitchFamily="34"/>
              </a:rPr>
              <a:t>流感疫苗校園集中接種問與答</a:t>
            </a:r>
            <a:endParaRPr lang="en-US" sz="2000">
              <a:latin typeface="微軟正黑體" pitchFamily="34"/>
              <a:ea typeface="微軟正黑體" pitchFamily="34"/>
            </a:endParaRPr>
          </a:p>
        </p:txBody>
      </p:sp>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012385-0709-44E5-A1AB-E1700072866E}" type="slidenum">
              <a:t>11</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Slide51">
    <p:spTree>
      <p:nvGrpSpPr>
        <p:cNvPr id="1" name=""/>
        <p:cNvGrpSpPr/>
        <p:nvPr/>
      </p:nvGrpSpPr>
      <p:grpSpPr>
        <a:xfrm>
          <a:off x="0" y="0"/>
          <a:ext cx="0" cy="0"/>
          <a:chOff x="0" y="0"/>
          <a:chExt cx="0" cy="0"/>
        </a:xfrm>
      </p:grpSpPr>
      <p:sp>
        <p:nvSpPr>
          <p:cNvPr id="2" name="標題 1"/>
          <p:cNvSpPr txBox="1">
            <a:spLocks noGrp="1"/>
          </p:cNvSpPr>
          <p:nvPr>
            <p:ph type="title"/>
          </p:nvPr>
        </p:nvSpPr>
        <p:spPr>
          <a:xfrm>
            <a:off x="661440" y="126470"/>
            <a:ext cx="5840400" cy="503358"/>
          </a:xfrm>
        </p:spPr>
        <p:txBody>
          <a:bodyPr anchorCtr="1"/>
          <a:lstStyle/>
          <a:p>
            <a:pPr lvl="0" algn="ctr"/>
            <a:r>
              <a:rPr lang="zh-TW" sz="3200">
                <a:latin typeface="微軟正黑體" pitchFamily="34"/>
                <a:ea typeface="微軟正黑體" pitchFamily="34"/>
              </a:rPr>
              <a:t>流感與</a:t>
            </a:r>
            <a:r>
              <a:rPr lang="en-US" sz="3200">
                <a:latin typeface="微軟正黑體" pitchFamily="34"/>
                <a:ea typeface="微軟正黑體" pitchFamily="34"/>
              </a:rPr>
              <a:t>COVID-19</a:t>
            </a:r>
            <a:endParaRPr lang="zh-TW" sz="3200">
              <a:latin typeface="微軟正黑體" pitchFamily="34"/>
              <a:ea typeface="微軟正黑體" pitchFamily="34"/>
            </a:endParaRPr>
          </a:p>
        </p:txBody>
      </p:sp>
      <p:sp>
        <p:nvSpPr>
          <p:cNvPr id="3" name="內容版面配置區 3"/>
          <p:cNvSpPr txBox="1">
            <a:spLocks noGrp="1"/>
          </p:cNvSpPr>
          <p:nvPr>
            <p:ph idx="1"/>
          </p:nvPr>
        </p:nvSpPr>
        <p:spPr>
          <a:xfrm>
            <a:off x="591040" y="759756"/>
            <a:ext cx="5821545" cy="4143548"/>
          </a:xfrm>
        </p:spPr>
        <p:txBody>
          <a:bodyPr/>
          <a:lstStyle/>
          <a:p>
            <a:pPr lvl="0">
              <a:lnSpc>
                <a:spcPct val="80000"/>
              </a:lnSpc>
              <a:buClr>
                <a:srgbClr val="0053A3"/>
              </a:buClr>
              <a:buSzPct val="100000"/>
            </a:pPr>
            <a:r>
              <a:rPr lang="zh-TW" sz="1600" b="1">
                <a:latin typeface="微軟正黑體" pitchFamily="34"/>
                <a:ea typeface="微軟正黑體" pitchFamily="34"/>
              </a:rPr>
              <a:t>流感和</a:t>
            </a:r>
            <a:r>
              <a:rPr lang="en-US" sz="1600" b="1">
                <a:latin typeface="微軟正黑體" pitchFamily="34"/>
                <a:ea typeface="微軟正黑體" pitchFamily="34"/>
              </a:rPr>
              <a:t>COVID-19</a:t>
            </a:r>
            <a:r>
              <a:rPr lang="zh-TW" sz="1600" b="1">
                <a:latin typeface="微軟正黑體" pitchFamily="34"/>
                <a:ea typeface="微軟正黑體" pitchFamily="34"/>
              </a:rPr>
              <a:t>有何不同？</a:t>
            </a:r>
            <a:endParaRPr lang="en-US" sz="1600" b="1">
              <a:latin typeface="微軟正黑體" pitchFamily="34"/>
              <a:ea typeface="微軟正黑體" pitchFamily="34"/>
            </a:endParaRPr>
          </a:p>
          <a:p>
            <a:pPr marL="495303" lvl="1" indent="0" algn="just">
              <a:spcBef>
                <a:spcPts val="400"/>
              </a:spcBef>
              <a:buNone/>
            </a:pPr>
            <a:r>
              <a:rPr lang="zh-TW" sz="1400">
                <a:latin typeface="微軟正黑體" pitchFamily="34"/>
                <a:ea typeface="微軟正黑體" pitchFamily="34"/>
              </a:rPr>
              <a:t>兩者均為呼吸道傳染病，但罹患流感係因感染流感病毒，</a:t>
            </a:r>
            <a:r>
              <a:rPr lang="en-US" sz="1400">
                <a:latin typeface="微軟正黑體" pitchFamily="34"/>
                <a:ea typeface="微軟正黑體" pitchFamily="34"/>
              </a:rPr>
              <a:t>COVID-19</a:t>
            </a:r>
            <a:r>
              <a:rPr lang="zh-TW" sz="1400">
                <a:latin typeface="微軟正黑體" pitchFamily="34"/>
                <a:ea typeface="微軟正黑體" pitchFamily="34"/>
              </a:rPr>
              <a:t>則由感染新型冠狀病毒（稱為</a:t>
            </a:r>
            <a:r>
              <a:rPr lang="en-US" sz="1400">
                <a:latin typeface="微軟正黑體" pitchFamily="34"/>
                <a:ea typeface="微軟正黑體" pitchFamily="34"/>
              </a:rPr>
              <a:t>SARS-CoV-2</a:t>
            </a:r>
            <a:r>
              <a:rPr lang="zh-TW" sz="1400">
                <a:latin typeface="微軟正黑體" pitchFamily="34"/>
                <a:ea typeface="微軟正黑體" pitchFamily="34"/>
              </a:rPr>
              <a:t>）引起。由於流感和</a:t>
            </a:r>
            <a:r>
              <a:rPr lang="en-US" sz="1400">
                <a:latin typeface="微軟正黑體" pitchFamily="34"/>
                <a:ea typeface="微軟正黑體" pitchFamily="34"/>
              </a:rPr>
              <a:t>COVID-19</a:t>
            </a:r>
            <a:r>
              <a:rPr lang="zh-TW" sz="1400">
                <a:latin typeface="微軟正黑體" pitchFamily="34"/>
                <a:ea typeface="微軟正黑體" pitchFamily="34"/>
              </a:rPr>
              <a:t>部分臨床症狀（如發燒、頭痛、疲倦、咳嗽、肌肉酸痛等）相似，因此可能需進行檢驗以確診感染何種病毒。</a:t>
            </a:r>
            <a:endParaRPr lang="en-US" sz="1400">
              <a:latin typeface="微軟正黑體" pitchFamily="34"/>
              <a:ea typeface="微軟正黑體" pitchFamily="34"/>
            </a:endParaRPr>
          </a:p>
          <a:p>
            <a:pPr lvl="0">
              <a:lnSpc>
                <a:spcPct val="80000"/>
              </a:lnSpc>
              <a:spcBef>
                <a:spcPts val="900"/>
              </a:spcBef>
              <a:buClr>
                <a:srgbClr val="0053A3"/>
              </a:buClr>
              <a:buSzPct val="100000"/>
            </a:pPr>
            <a:r>
              <a:rPr lang="zh-TW" sz="1600" b="1">
                <a:latin typeface="微軟正黑體" pitchFamily="34"/>
                <a:ea typeface="微軟正黑體" pitchFamily="34"/>
              </a:rPr>
              <a:t>有可能同時感染流感和</a:t>
            </a:r>
            <a:r>
              <a:rPr lang="en-US" sz="1600" b="1">
                <a:latin typeface="微軟正黑體" pitchFamily="34"/>
                <a:ea typeface="微軟正黑體" pitchFamily="34"/>
              </a:rPr>
              <a:t>COVID-19</a:t>
            </a:r>
            <a:r>
              <a:rPr lang="zh-TW" sz="1600" b="1">
                <a:latin typeface="微軟正黑體" pitchFamily="34"/>
                <a:ea typeface="微軟正黑體" pitchFamily="34"/>
              </a:rPr>
              <a:t>嗎？</a:t>
            </a:r>
            <a:endParaRPr lang="en-US" sz="1600" b="1">
              <a:latin typeface="微軟正黑體" pitchFamily="34"/>
              <a:ea typeface="微軟正黑體" pitchFamily="34"/>
            </a:endParaRPr>
          </a:p>
          <a:p>
            <a:pPr marL="533396" lvl="1" indent="0">
              <a:lnSpc>
                <a:spcPct val="80000"/>
              </a:lnSpc>
              <a:spcBef>
                <a:spcPts val="450"/>
              </a:spcBef>
              <a:buNone/>
            </a:pPr>
            <a:r>
              <a:rPr lang="zh-TW" sz="1400">
                <a:latin typeface="微軟正黑體" pitchFamily="34"/>
                <a:ea typeface="微軟正黑體" pitchFamily="34"/>
              </a:rPr>
              <a:t>是，故無法排除流感與</a:t>
            </a:r>
            <a:r>
              <a:rPr lang="en-US" sz="1400">
                <a:latin typeface="微軟正黑體" pitchFamily="34"/>
                <a:ea typeface="微軟正黑體" pitchFamily="34"/>
              </a:rPr>
              <a:t>COVID-19</a:t>
            </a:r>
            <a:r>
              <a:rPr lang="zh-TW" sz="1400">
                <a:latin typeface="微軟正黑體" pitchFamily="34"/>
                <a:ea typeface="微軟正黑體" pitchFamily="34"/>
              </a:rPr>
              <a:t>同時於社區中流行的可能性。</a:t>
            </a:r>
            <a:endParaRPr lang="en-US" sz="1400">
              <a:latin typeface="微軟正黑體" pitchFamily="34"/>
              <a:ea typeface="微軟正黑體" pitchFamily="34"/>
            </a:endParaRPr>
          </a:p>
          <a:p>
            <a:pPr lvl="0">
              <a:lnSpc>
                <a:spcPct val="80000"/>
              </a:lnSpc>
              <a:spcBef>
                <a:spcPts val="900"/>
              </a:spcBef>
              <a:buClr>
                <a:srgbClr val="0053A3"/>
              </a:buClr>
              <a:buSzPct val="100000"/>
            </a:pPr>
            <a:r>
              <a:rPr lang="zh-TW" sz="1600" b="1">
                <a:latin typeface="微軟正黑體" pitchFamily="34"/>
                <a:ea typeface="微軟正黑體" pitchFamily="34"/>
              </a:rPr>
              <a:t>流感疫苗能否為</a:t>
            </a:r>
            <a:r>
              <a:rPr lang="en-US" sz="1600" b="1">
                <a:latin typeface="微軟正黑體" pitchFamily="34"/>
                <a:ea typeface="微軟正黑體" pitchFamily="34"/>
              </a:rPr>
              <a:t>COVID-19</a:t>
            </a:r>
            <a:r>
              <a:rPr lang="zh-TW" sz="1600" b="1">
                <a:latin typeface="微軟正黑體" pitchFamily="34"/>
                <a:ea typeface="微軟正黑體" pitchFamily="34"/>
              </a:rPr>
              <a:t>提供保護力？在</a:t>
            </a:r>
            <a:r>
              <a:rPr lang="en-US" sz="1600" b="1">
                <a:latin typeface="微軟正黑體" pitchFamily="34"/>
                <a:ea typeface="微軟正黑體" pitchFamily="34"/>
              </a:rPr>
              <a:t>COVID-19</a:t>
            </a:r>
            <a:r>
              <a:rPr lang="zh-TW" sz="1600" b="1">
                <a:latin typeface="微軟正黑體" pitchFamily="34"/>
                <a:ea typeface="微軟正黑體" pitchFamily="34"/>
              </a:rPr>
              <a:t>流行期間還需要接種流感疫苗嗎？</a:t>
            </a:r>
          </a:p>
          <a:p>
            <a:pPr marL="533396" lvl="1" indent="0" algn="just">
              <a:spcBef>
                <a:spcPts val="450"/>
              </a:spcBef>
              <a:buNone/>
            </a:pPr>
            <a:r>
              <a:rPr lang="zh-TW" sz="1400">
                <a:latin typeface="微軟正黑體" pitchFamily="34"/>
                <a:ea typeface="微軟正黑體" pitchFamily="34"/>
              </a:rPr>
              <a:t>接種流感疫苗雖無法預防感染</a:t>
            </a:r>
            <a:r>
              <a:rPr lang="en-US" sz="1400">
                <a:latin typeface="微軟正黑體" pitchFamily="34"/>
                <a:ea typeface="微軟正黑體" pitchFamily="34"/>
              </a:rPr>
              <a:t>COVID-19</a:t>
            </a:r>
            <a:r>
              <a:rPr lang="zh-TW" sz="1400">
                <a:latin typeface="微軟正黑體" pitchFamily="34"/>
                <a:ea typeface="微軟正黑體" pitchFamily="34"/>
              </a:rPr>
              <a:t>，但可預防流感，且能藉由降低流感導致之就診、重症及住院風險，減少呼吸道疾病在</a:t>
            </a:r>
            <a:r>
              <a:rPr lang="en-US" sz="1400">
                <a:latin typeface="微軟正黑體" pitchFamily="34"/>
                <a:ea typeface="微軟正黑體" pitchFamily="34"/>
              </a:rPr>
              <a:t>COVID-19</a:t>
            </a:r>
            <a:r>
              <a:rPr lang="zh-TW" sz="1400">
                <a:latin typeface="微軟正黑體" pitchFamily="34"/>
                <a:ea typeface="微軟正黑體" pitchFamily="34"/>
              </a:rPr>
              <a:t>流行疫情期間對醫療系統造成的整體負擔，因此建議民眾在</a:t>
            </a:r>
            <a:r>
              <a:rPr lang="en-US" sz="1400">
                <a:latin typeface="微軟正黑體" pitchFamily="34"/>
                <a:ea typeface="微軟正黑體" pitchFamily="34"/>
              </a:rPr>
              <a:t>COVID-19</a:t>
            </a:r>
            <a:r>
              <a:rPr lang="zh-TW" sz="1400">
                <a:latin typeface="微軟正黑體" pitchFamily="34"/>
                <a:ea typeface="微軟正黑體" pitchFamily="34"/>
              </a:rPr>
              <a:t>疫情期間仍應接種流感疫苗。</a:t>
            </a:r>
            <a:endParaRPr lang="en-US" sz="1400">
              <a:latin typeface="微軟正黑體" pitchFamily="34"/>
              <a:ea typeface="微軟正黑體" pitchFamily="34"/>
            </a:endParaRPr>
          </a:p>
        </p:txBody>
      </p:sp>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BB94801-028C-452A-AAAF-F5054AB42DE8}" type="slidenum">
              <a:t>12</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Slide54">
    <p:spTree>
      <p:nvGrpSpPr>
        <p:cNvPr id="1" name=""/>
        <p:cNvGrpSpPr/>
        <p:nvPr/>
      </p:nvGrpSpPr>
      <p:grpSpPr>
        <a:xfrm>
          <a:off x="0" y="0"/>
          <a:ext cx="0" cy="0"/>
          <a:chOff x="0" y="0"/>
          <a:chExt cx="0" cy="0"/>
        </a:xfrm>
      </p:grpSpPr>
      <p:sp>
        <p:nvSpPr>
          <p:cNvPr id="2" name="標題 1"/>
          <p:cNvSpPr txBox="1">
            <a:spLocks noGrp="1"/>
          </p:cNvSpPr>
          <p:nvPr>
            <p:ph type="title"/>
          </p:nvPr>
        </p:nvSpPr>
        <p:spPr>
          <a:xfrm>
            <a:off x="661440" y="126470"/>
            <a:ext cx="5840400" cy="503358"/>
          </a:xfrm>
        </p:spPr>
        <p:txBody>
          <a:bodyPr anchorCtr="1"/>
          <a:lstStyle/>
          <a:p>
            <a:pPr lvl="0" algn="ctr"/>
            <a:r>
              <a:rPr lang="zh-TW" sz="3200">
                <a:latin typeface="微軟正黑體" pitchFamily="34"/>
                <a:ea typeface="微軟正黑體" pitchFamily="34"/>
              </a:rPr>
              <a:t>流感與</a:t>
            </a:r>
            <a:r>
              <a:rPr lang="en-US" sz="3200">
                <a:latin typeface="微軟正黑體" pitchFamily="34"/>
                <a:ea typeface="微軟正黑體" pitchFamily="34"/>
              </a:rPr>
              <a:t>COVID-19</a:t>
            </a:r>
            <a:endParaRPr lang="zh-TW" sz="3200">
              <a:latin typeface="微軟正黑體" pitchFamily="34"/>
              <a:ea typeface="微軟正黑體" pitchFamily="34"/>
            </a:endParaRPr>
          </a:p>
        </p:txBody>
      </p:sp>
      <p:sp>
        <p:nvSpPr>
          <p:cNvPr id="3" name="內容版面配置區 3"/>
          <p:cNvSpPr txBox="1">
            <a:spLocks noGrp="1"/>
          </p:cNvSpPr>
          <p:nvPr>
            <p:ph idx="1"/>
          </p:nvPr>
        </p:nvSpPr>
        <p:spPr>
          <a:xfrm>
            <a:off x="591040" y="759756"/>
            <a:ext cx="5821545" cy="4143548"/>
          </a:xfrm>
        </p:spPr>
        <p:txBody>
          <a:bodyPr/>
          <a:lstStyle/>
          <a:p>
            <a:pPr lvl="0">
              <a:lnSpc>
                <a:spcPct val="80000"/>
              </a:lnSpc>
              <a:spcBef>
                <a:spcPts val="900"/>
              </a:spcBef>
              <a:buClr>
                <a:srgbClr val="0053A3"/>
              </a:buClr>
              <a:buSzPct val="100000"/>
            </a:pPr>
            <a:r>
              <a:rPr lang="zh-TW" sz="1600" b="1">
                <a:latin typeface="微軟正黑體" pitchFamily="34"/>
                <a:ea typeface="微軟正黑體" pitchFamily="34"/>
              </a:rPr>
              <a:t>流感疫苗可與</a:t>
            </a:r>
            <a:r>
              <a:rPr lang="en-US" sz="1600" b="1">
                <a:latin typeface="微軟正黑體" pitchFamily="34"/>
                <a:ea typeface="微軟正黑體" pitchFamily="34"/>
              </a:rPr>
              <a:t>COVID-19</a:t>
            </a:r>
            <a:r>
              <a:rPr lang="zh-TW" sz="1600" b="1">
                <a:latin typeface="微軟正黑體" pitchFamily="34"/>
                <a:ea typeface="微軟正黑體" pitchFamily="34"/>
              </a:rPr>
              <a:t>疫苗同時接種嗎？</a:t>
            </a:r>
            <a:endParaRPr lang="en-US" sz="1600" b="1">
              <a:latin typeface="微軟正黑體" pitchFamily="34"/>
              <a:ea typeface="微軟正黑體" pitchFamily="34"/>
            </a:endParaRPr>
          </a:p>
          <a:p>
            <a:pPr marL="538160" lvl="0" indent="0" algn="just">
              <a:buNone/>
            </a:pPr>
            <a:r>
              <a:rPr lang="zh-TW" sz="1400">
                <a:latin typeface="微軟正黑體" pitchFamily="34"/>
                <a:ea typeface="微軟正黑體" pitchFamily="34"/>
              </a:rPr>
              <a:t>可以，流感疫苗是不活化疫苗，可以和其他疫苗同時接種於不同部位，或間隔任何時間接種。</a:t>
            </a:r>
          </a:p>
          <a:p>
            <a:pPr marL="538160" lvl="0" indent="0" algn="just">
              <a:buNone/>
            </a:pPr>
            <a:r>
              <a:rPr lang="zh-TW" sz="1400">
                <a:latin typeface="微軟正黑體" pitchFamily="34"/>
                <a:ea typeface="微軟正黑體" pitchFamily="34"/>
              </a:rPr>
              <a:t>目前實證顯示流感疫苗和</a:t>
            </a:r>
            <a:r>
              <a:rPr lang="en-US" sz="1400">
                <a:latin typeface="微軟正黑體" pitchFamily="34"/>
                <a:ea typeface="微軟正黑體" pitchFamily="34"/>
              </a:rPr>
              <a:t>COVID-19</a:t>
            </a:r>
            <a:r>
              <a:rPr lang="zh-TW" sz="1400">
                <a:latin typeface="微軟正黑體" pitchFamily="34"/>
                <a:ea typeface="微軟正黑體" pitchFamily="34"/>
              </a:rPr>
              <a:t>疫苗同時接種並不影響疫苗之有效性或安全性。</a:t>
            </a:r>
          </a:p>
          <a:p>
            <a:pPr marL="538160" lvl="0" indent="0" algn="just">
              <a:buNone/>
            </a:pPr>
            <a:r>
              <a:rPr lang="zh-TW" sz="1400">
                <a:latin typeface="微軟正黑體" pitchFamily="34"/>
                <a:ea typeface="微軟正黑體" pitchFamily="34"/>
              </a:rPr>
              <a:t>為提升接種效率及提高接種涵蓋率，經</a:t>
            </a:r>
            <a:r>
              <a:rPr lang="en-US" sz="1400">
                <a:latin typeface="微軟正黑體" pitchFamily="34"/>
                <a:ea typeface="微軟正黑體" pitchFamily="34"/>
              </a:rPr>
              <a:t>111</a:t>
            </a:r>
            <a:r>
              <a:rPr lang="zh-TW" sz="1400">
                <a:latin typeface="微軟正黑體" pitchFamily="34"/>
                <a:ea typeface="微軟正黑體" pitchFamily="34"/>
              </a:rPr>
              <a:t>年</a:t>
            </a:r>
            <a:r>
              <a:rPr lang="en-US" sz="1400">
                <a:latin typeface="微軟正黑體" pitchFamily="34"/>
                <a:ea typeface="微軟正黑體" pitchFamily="34"/>
              </a:rPr>
              <a:t>2</a:t>
            </a:r>
            <a:r>
              <a:rPr lang="zh-TW" sz="1400">
                <a:latin typeface="微軟正黑體" pitchFamily="34"/>
                <a:ea typeface="微軟正黑體" pitchFamily="34"/>
              </a:rPr>
              <a:t>月</a:t>
            </a:r>
            <a:r>
              <a:rPr lang="en-US" sz="1400">
                <a:latin typeface="微軟正黑體" pitchFamily="34"/>
                <a:ea typeface="微軟正黑體" pitchFamily="34"/>
              </a:rPr>
              <a:t>25</a:t>
            </a:r>
            <a:r>
              <a:rPr lang="zh-TW" sz="1400">
                <a:latin typeface="微軟正黑體" pitchFamily="34"/>
                <a:ea typeface="微軟正黑體" pitchFamily="34"/>
              </a:rPr>
              <a:t>日衛生福利部傳染病防治諮詢會流感防治組及預防接種組聯席會議建議，流感疫苗與</a:t>
            </a:r>
            <a:r>
              <a:rPr lang="en-US" sz="1400">
                <a:latin typeface="微軟正黑體" pitchFamily="34"/>
                <a:ea typeface="微軟正黑體" pitchFamily="34"/>
              </a:rPr>
              <a:t>COVID-19</a:t>
            </a:r>
            <a:r>
              <a:rPr lang="zh-TW" sz="1400">
                <a:latin typeface="微軟正黑體" pitchFamily="34"/>
                <a:ea typeface="微軟正黑體" pitchFamily="34"/>
              </a:rPr>
              <a:t>疫苗，可以同時接種，民眾可依其需求選擇同時或間隔一段時間接種。同時接種流感疫苗與</a:t>
            </a:r>
            <a:r>
              <a:rPr lang="en-US" sz="1400">
                <a:latin typeface="微軟正黑體" pitchFamily="34"/>
                <a:ea typeface="微軟正黑體" pitchFamily="34"/>
              </a:rPr>
              <a:t>COVID-19</a:t>
            </a:r>
            <a:r>
              <a:rPr lang="zh-TW" sz="1400">
                <a:latin typeface="微軟正黑體" pitchFamily="34"/>
                <a:ea typeface="微軟正黑體" pitchFamily="34"/>
              </a:rPr>
              <a:t>疫苗之接種部位，考量臨床接種實務之可行性與參考</a:t>
            </a:r>
            <a:r>
              <a:rPr lang="en-US" sz="1400">
                <a:latin typeface="微軟正黑體" pitchFamily="34"/>
                <a:ea typeface="微軟正黑體" pitchFamily="34"/>
              </a:rPr>
              <a:t>WHO</a:t>
            </a:r>
            <a:r>
              <a:rPr lang="zh-TW" sz="1400">
                <a:latin typeface="微軟正黑體" pitchFamily="34"/>
                <a:ea typeface="微軟正黑體" pitchFamily="34"/>
              </a:rPr>
              <a:t>指引，建議接種於不同肢體。</a:t>
            </a:r>
            <a:endParaRPr lang="en-US" sz="1400">
              <a:latin typeface="微軟正黑體" pitchFamily="34"/>
              <a:ea typeface="微軟正黑體" pitchFamily="34"/>
            </a:endParaRPr>
          </a:p>
          <a:p>
            <a:pPr lvl="0">
              <a:lnSpc>
                <a:spcPct val="80000"/>
              </a:lnSpc>
              <a:spcBef>
                <a:spcPts val="900"/>
              </a:spcBef>
              <a:buClr>
                <a:srgbClr val="0053A3"/>
              </a:buClr>
              <a:buSzPct val="100000"/>
            </a:pPr>
            <a:r>
              <a:rPr lang="zh-TW" sz="1600" b="1">
                <a:latin typeface="微軟正黑體" pitchFamily="34"/>
                <a:ea typeface="微軟正黑體" pitchFamily="34"/>
              </a:rPr>
              <a:t>曾感染過</a:t>
            </a:r>
            <a:r>
              <a:rPr lang="en-US" sz="1600" b="1">
                <a:latin typeface="微軟正黑體" pitchFamily="34"/>
                <a:ea typeface="微軟正黑體" pitchFamily="34"/>
              </a:rPr>
              <a:t>COVID-19</a:t>
            </a:r>
            <a:r>
              <a:rPr lang="zh-TW" sz="1600" b="1">
                <a:latin typeface="微軟正黑體" pitchFamily="34"/>
                <a:ea typeface="微軟正黑體" pitchFamily="34"/>
              </a:rPr>
              <a:t>者，是否可接種流感疫苗？</a:t>
            </a:r>
            <a:endParaRPr lang="en-US" sz="1600" b="1">
              <a:latin typeface="微軟正黑體" pitchFamily="34"/>
              <a:ea typeface="微軟正黑體" pitchFamily="34"/>
            </a:endParaRPr>
          </a:p>
          <a:p>
            <a:pPr marL="538160" lvl="0" indent="0" algn="just">
              <a:buNone/>
            </a:pPr>
            <a:r>
              <a:rPr lang="zh-TW" sz="1400">
                <a:latin typeface="微軟正黑體" pitchFamily="34"/>
                <a:ea typeface="微軟正黑體" pitchFamily="34"/>
              </a:rPr>
              <a:t>若已結束居家隔離</a:t>
            </a:r>
            <a:r>
              <a:rPr lang="en-US" sz="1400">
                <a:latin typeface="微軟正黑體" pitchFamily="34"/>
                <a:ea typeface="微軟正黑體" pitchFamily="34"/>
              </a:rPr>
              <a:t>/</a:t>
            </a:r>
            <a:r>
              <a:rPr lang="zh-TW" sz="1400">
                <a:latin typeface="微軟正黑體" pitchFamily="34"/>
                <a:ea typeface="微軟正黑體" pitchFamily="34"/>
              </a:rPr>
              <a:t>居家檢疫</a:t>
            </a:r>
            <a:r>
              <a:rPr lang="en-US" sz="1400">
                <a:latin typeface="微軟正黑體" pitchFamily="34"/>
                <a:ea typeface="微軟正黑體" pitchFamily="34"/>
              </a:rPr>
              <a:t>/</a:t>
            </a:r>
            <a:r>
              <a:rPr lang="zh-TW" sz="1400">
                <a:latin typeface="微軟正黑體" pitchFamily="34"/>
                <a:ea typeface="微軟正黑體" pitchFamily="34"/>
              </a:rPr>
              <a:t>加強自主健康管理</a:t>
            </a:r>
            <a:r>
              <a:rPr lang="en-US" sz="1400">
                <a:latin typeface="微軟正黑體" pitchFamily="34"/>
                <a:ea typeface="微軟正黑體" pitchFamily="34"/>
              </a:rPr>
              <a:t>/</a:t>
            </a:r>
            <a:r>
              <a:rPr lang="zh-TW" sz="1400">
                <a:latin typeface="微軟正黑體" pitchFamily="34"/>
                <a:ea typeface="微軟正黑體" pitchFamily="34"/>
              </a:rPr>
              <a:t>自主健康管理</a:t>
            </a:r>
            <a:r>
              <a:rPr lang="en-US" sz="1400">
                <a:latin typeface="微軟正黑體" pitchFamily="34"/>
                <a:ea typeface="微軟正黑體" pitchFamily="34"/>
              </a:rPr>
              <a:t>/</a:t>
            </a:r>
            <a:r>
              <a:rPr lang="zh-TW" sz="1400">
                <a:latin typeface="微軟正黑體" pitchFamily="34"/>
                <a:ea typeface="微軟正黑體" pitchFamily="34"/>
              </a:rPr>
              <a:t>自主防疫且已痊癒，並無其他接種禁忌症者，可接種流感疫苗。</a:t>
            </a:r>
          </a:p>
        </p:txBody>
      </p:sp>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F69DFE7-13A3-4E2F-BB36-7AE971DBE0B9}" type="slidenum">
              <a:t>13</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41">
    <p:spTree>
      <p:nvGrpSpPr>
        <p:cNvPr id="1" name=""/>
        <p:cNvGrpSpPr/>
        <p:nvPr/>
      </p:nvGrpSpPr>
      <p:grpSpPr>
        <a:xfrm>
          <a:off x="0" y="0"/>
          <a:ext cx="0" cy="0"/>
          <a:chOff x="0" y="0"/>
          <a:chExt cx="0" cy="0"/>
        </a:xfrm>
      </p:grpSpPr>
      <p:sp>
        <p:nvSpPr>
          <p:cNvPr id="2" name="標題 3"/>
          <p:cNvSpPr txBox="1">
            <a:spLocks noGrp="1"/>
          </p:cNvSpPr>
          <p:nvPr>
            <p:ph type="title"/>
          </p:nvPr>
        </p:nvSpPr>
        <p:spPr>
          <a:xfrm>
            <a:off x="311426" y="238539"/>
            <a:ext cx="6367671" cy="440877"/>
          </a:xfrm>
        </p:spPr>
        <p:txBody>
          <a:bodyPr anchorCtr="1"/>
          <a:lstStyle/>
          <a:p>
            <a:pPr lvl="0" algn="ctr"/>
            <a:r>
              <a:rPr lang="zh-TW" sz="2400" b="1">
                <a:latin typeface="微軟正黑體" pitchFamily="34"/>
                <a:ea typeface="微軟正黑體" pitchFamily="34"/>
              </a:rPr>
              <a:t>流感與一般感冒比較表</a:t>
            </a:r>
          </a:p>
        </p:txBody>
      </p:sp>
      <p:graphicFrame>
        <p:nvGraphicFramePr>
          <p:cNvPr id="3" name="表格 6"/>
          <p:cNvGraphicFramePr>
            <a:graphicFrameLocks noGrp="1"/>
          </p:cNvGraphicFramePr>
          <p:nvPr/>
        </p:nvGraphicFramePr>
        <p:xfrm>
          <a:off x="377683" y="682855"/>
          <a:ext cx="5925604" cy="3896358"/>
        </p:xfrm>
        <a:graphic>
          <a:graphicData uri="http://schemas.openxmlformats.org/drawingml/2006/table">
            <a:tbl>
              <a:tblPr firstRow="1" bandRow="1">
                <a:effectLst/>
                <a:tableStyleId>{78ED9792-8AC4-4197-8E32-644C0D62DE9F}</a:tableStyleId>
              </a:tblPr>
              <a:tblGrid>
                <a:gridCol w="1571277">
                  <a:extLst>
                    <a:ext uri="{9D8B030D-6E8A-4147-A177-3AD203B41FA5}">
                      <a16:colId xmlns:a16="http://schemas.microsoft.com/office/drawing/2014/main" xmlns="" val="3526354707"/>
                    </a:ext>
                  </a:extLst>
                </a:gridCol>
                <a:gridCol w="2112675">
                  <a:extLst>
                    <a:ext uri="{9D8B030D-6E8A-4147-A177-3AD203B41FA5}">
                      <a16:colId xmlns:a16="http://schemas.microsoft.com/office/drawing/2014/main" xmlns="" val="1500500579"/>
                    </a:ext>
                  </a:extLst>
                </a:gridCol>
                <a:gridCol w="2241651">
                  <a:extLst>
                    <a:ext uri="{9D8B030D-6E8A-4147-A177-3AD203B41FA5}">
                      <a16:colId xmlns:a16="http://schemas.microsoft.com/office/drawing/2014/main" xmlns="" val="1826526522"/>
                    </a:ext>
                  </a:extLst>
                </a:gridCol>
              </a:tblGrid>
              <a:tr h="370844">
                <a:tc>
                  <a:txBody>
                    <a:bodyPr/>
                    <a:lstStyle/>
                    <a:p>
                      <a:pPr lvl="0" algn="ctr">
                        <a:spcAft>
                          <a:spcPts val="0"/>
                        </a:spcAft>
                      </a:pPr>
                      <a:r>
                        <a:rPr lang="zh-TW" sz="1400" b="1">
                          <a:solidFill>
                            <a:srgbClr val="FFFFFF"/>
                          </a:solidFill>
                          <a:latin typeface="微軟正黑體" pitchFamily="34"/>
                          <a:ea typeface="微軟正黑體" pitchFamily="34"/>
                        </a:rPr>
                        <a:t>項目</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0053A3"/>
                    </a:solidFill>
                  </a:tcPr>
                </a:tc>
                <a:tc>
                  <a:txBody>
                    <a:bodyPr/>
                    <a:lstStyle/>
                    <a:p>
                      <a:pPr lvl="0" algn="ctr">
                        <a:spcAft>
                          <a:spcPts val="0"/>
                        </a:spcAft>
                      </a:pPr>
                      <a:r>
                        <a:rPr lang="zh-TW" sz="1400" b="1">
                          <a:solidFill>
                            <a:srgbClr val="FFFFFF"/>
                          </a:solidFill>
                          <a:latin typeface="微軟正黑體" pitchFamily="34"/>
                          <a:ea typeface="微軟正黑體" pitchFamily="34"/>
                        </a:rPr>
                        <a:t>流感</a:t>
                      </a:r>
                      <a:endParaRPr lang="zh-TW" sz="1400">
                        <a:solidFill>
                          <a:srgbClr val="FFFFFF"/>
                        </a:solidFill>
                        <a:latin typeface="微軟正黑體" pitchFamily="34"/>
                        <a:ea typeface="微軟正黑體" pitchFamily="34"/>
                      </a:endParaRPr>
                    </a:p>
                    <a:p>
                      <a:pPr lvl="0" algn="ctr">
                        <a:spcAft>
                          <a:spcPts val="0"/>
                        </a:spcAft>
                      </a:pPr>
                      <a:r>
                        <a:rPr lang="en-US" sz="1400" b="1">
                          <a:solidFill>
                            <a:srgbClr val="FFFFFF"/>
                          </a:solidFill>
                          <a:latin typeface="微軟正黑體" pitchFamily="34"/>
                          <a:ea typeface="微軟正黑體" pitchFamily="34"/>
                        </a:rPr>
                        <a:t>(Influenza)</a:t>
                      </a:r>
                      <a:endParaRPr lang="zh-TW" sz="1400">
                        <a:solidFill>
                          <a:srgbClr val="FFFFFF"/>
                        </a:solidFill>
                        <a:latin typeface="微軟正黑體" pitchFamily="34"/>
                        <a:ea typeface="微軟正黑體" pitchFamily="34"/>
                      </a:endParaRP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0053A3"/>
                    </a:solidFill>
                  </a:tcPr>
                </a:tc>
                <a:tc>
                  <a:txBody>
                    <a:bodyPr/>
                    <a:lstStyle/>
                    <a:p>
                      <a:pPr lvl="0" algn="ctr">
                        <a:spcAft>
                          <a:spcPts val="0"/>
                        </a:spcAft>
                      </a:pPr>
                      <a:r>
                        <a:rPr lang="zh-TW" sz="1400" b="1">
                          <a:solidFill>
                            <a:srgbClr val="FFFFFF"/>
                          </a:solidFill>
                          <a:latin typeface="微軟正黑體" pitchFamily="34"/>
                          <a:ea typeface="微軟正黑體" pitchFamily="34"/>
                        </a:rPr>
                        <a:t>一般感冒</a:t>
                      </a:r>
                      <a:endParaRPr lang="zh-TW" sz="1400">
                        <a:solidFill>
                          <a:srgbClr val="FFFFFF"/>
                        </a:solidFill>
                        <a:latin typeface="微軟正黑體" pitchFamily="34"/>
                        <a:ea typeface="微軟正黑體" pitchFamily="34"/>
                      </a:endParaRPr>
                    </a:p>
                    <a:p>
                      <a:pPr lvl="0" algn="ctr">
                        <a:spcAft>
                          <a:spcPts val="0"/>
                        </a:spcAft>
                      </a:pPr>
                      <a:r>
                        <a:rPr lang="en-US" sz="1400" b="1">
                          <a:solidFill>
                            <a:srgbClr val="FFFFFF"/>
                          </a:solidFill>
                          <a:latin typeface="微軟正黑體" pitchFamily="34"/>
                          <a:ea typeface="微軟正黑體" pitchFamily="34"/>
                        </a:rPr>
                        <a:t>(Common cold)</a:t>
                      </a:r>
                      <a:endParaRPr lang="zh-TW" sz="1400">
                        <a:solidFill>
                          <a:srgbClr val="FFFFFF"/>
                        </a:solidFill>
                        <a:latin typeface="微軟正黑體" pitchFamily="34"/>
                        <a:ea typeface="微軟正黑體" pitchFamily="34"/>
                      </a:endParaRP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0053A3"/>
                    </a:solidFill>
                  </a:tcPr>
                </a:tc>
                <a:extLst>
                  <a:ext uri="{0D108BD9-81ED-4DB2-BD59-A6C34878D82A}">
                    <a16:rowId xmlns:a16="http://schemas.microsoft.com/office/drawing/2014/main" xmlns="" val="2264600127"/>
                  </a:ext>
                </a:extLst>
              </a:tr>
              <a:tr h="370844">
                <a:tc>
                  <a:txBody>
                    <a:bodyPr/>
                    <a:lstStyle/>
                    <a:p>
                      <a:pPr marL="107999" lvl="0" algn="just">
                        <a:spcAft>
                          <a:spcPts val="0"/>
                        </a:spcAft>
                      </a:pPr>
                      <a:r>
                        <a:rPr lang="zh-TW" sz="1100" b="1">
                          <a:latin typeface="微軟正黑體" pitchFamily="34"/>
                          <a:ea typeface="微軟正黑體" pitchFamily="34"/>
                        </a:rPr>
                        <a:t>病原體</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流感病毒</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大約有</a:t>
                      </a:r>
                      <a:r>
                        <a:rPr lang="en-US" sz="1100">
                          <a:latin typeface="微軟正黑體" pitchFamily="34"/>
                          <a:ea typeface="微軟正黑體" pitchFamily="34"/>
                        </a:rPr>
                        <a:t>200</a:t>
                      </a:r>
                      <a:r>
                        <a:rPr lang="zh-TW" sz="1100">
                          <a:latin typeface="微軟正黑體" pitchFamily="34"/>
                          <a:ea typeface="微軟正黑體" pitchFamily="34"/>
                        </a:rPr>
                        <a:t>多種病毒可引起，常見的有鼻病毒、呼吸道融合病毒、腺病毒等</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469001668"/>
                  </a:ext>
                </a:extLst>
              </a:tr>
              <a:tr h="370844">
                <a:tc>
                  <a:txBody>
                    <a:bodyPr/>
                    <a:lstStyle/>
                    <a:p>
                      <a:pPr marL="107999" lvl="0" algn="just">
                        <a:spcAft>
                          <a:spcPts val="0"/>
                        </a:spcAft>
                      </a:pPr>
                      <a:r>
                        <a:rPr lang="zh-TW" sz="1100" b="1">
                          <a:latin typeface="微軟正黑體" pitchFamily="34"/>
                          <a:ea typeface="微軟正黑體" pitchFamily="34"/>
                        </a:rPr>
                        <a:t>影響範圍</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全身性</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呼吸道局部症狀為主</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3400133028"/>
                  </a:ext>
                </a:extLst>
              </a:tr>
              <a:tr h="370844">
                <a:tc>
                  <a:txBody>
                    <a:bodyPr/>
                    <a:lstStyle/>
                    <a:p>
                      <a:pPr marL="107999" lvl="0" algn="just">
                        <a:spcAft>
                          <a:spcPts val="0"/>
                        </a:spcAft>
                      </a:pPr>
                      <a:r>
                        <a:rPr lang="zh-TW" sz="1100" b="1">
                          <a:latin typeface="微軟正黑體" pitchFamily="34"/>
                          <a:ea typeface="微軟正黑體" pitchFamily="34"/>
                        </a:rPr>
                        <a:t>發病速度</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突發性</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突發</a:t>
                      </a:r>
                      <a:r>
                        <a:rPr lang="en-US" sz="1100">
                          <a:latin typeface="微軟正黑體" pitchFamily="34"/>
                          <a:ea typeface="微軟正黑體" pitchFamily="34"/>
                        </a:rPr>
                        <a:t>/</a:t>
                      </a:r>
                      <a:r>
                        <a:rPr lang="zh-TW" sz="1100">
                          <a:latin typeface="微軟正黑體" pitchFamily="34"/>
                          <a:ea typeface="微軟正黑體" pitchFamily="34"/>
                        </a:rPr>
                        <a:t>漸進性</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2799361503"/>
                  </a:ext>
                </a:extLst>
              </a:tr>
              <a:tr h="370844">
                <a:tc>
                  <a:txBody>
                    <a:bodyPr/>
                    <a:lstStyle/>
                    <a:p>
                      <a:pPr marL="107999" lvl="0" algn="just">
                        <a:spcAft>
                          <a:spcPts val="0"/>
                        </a:spcAft>
                      </a:pPr>
                      <a:r>
                        <a:rPr lang="zh-TW" sz="1100" b="1">
                          <a:latin typeface="微軟正黑體" pitchFamily="34"/>
                          <a:ea typeface="微軟正黑體" pitchFamily="34"/>
                        </a:rPr>
                        <a:t>主要臨床症狀</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發燒、咳嗽、肌肉酸痛、倦怠、流鼻水、喉嚨痛</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喉嚨痛、打噴嚏、鼻塞、流鼻水</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2100436467"/>
                  </a:ext>
                </a:extLst>
              </a:tr>
              <a:tr h="370844">
                <a:tc>
                  <a:txBody>
                    <a:bodyPr/>
                    <a:lstStyle/>
                    <a:p>
                      <a:pPr marL="107999" lvl="0" algn="just">
                        <a:spcAft>
                          <a:spcPts val="0"/>
                        </a:spcAft>
                      </a:pPr>
                      <a:r>
                        <a:rPr lang="zh-TW" sz="1100" b="1">
                          <a:latin typeface="微軟正黑體" pitchFamily="34"/>
                          <a:ea typeface="微軟正黑體" pitchFamily="34"/>
                        </a:rPr>
                        <a:t>發燒</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高燒</a:t>
                      </a:r>
                      <a:r>
                        <a:rPr lang="en-US" sz="1100">
                          <a:latin typeface="微軟正黑體" pitchFamily="34"/>
                          <a:ea typeface="微軟正黑體" pitchFamily="34"/>
                        </a:rPr>
                        <a:t>3-4</a:t>
                      </a:r>
                      <a:r>
                        <a:rPr lang="zh-TW" sz="1100">
                          <a:latin typeface="微軟正黑體" pitchFamily="34"/>
                          <a:ea typeface="微軟正黑體" pitchFamily="34"/>
                        </a:rPr>
                        <a:t>天</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少發燒，僅體溫些微升高</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3920862077"/>
                  </a:ext>
                </a:extLst>
              </a:tr>
              <a:tr h="370844">
                <a:tc>
                  <a:txBody>
                    <a:bodyPr/>
                    <a:lstStyle/>
                    <a:p>
                      <a:pPr marL="107999" lvl="0" algn="just">
                        <a:spcAft>
                          <a:spcPts val="0"/>
                        </a:spcAft>
                      </a:pPr>
                      <a:r>
                        <a:rPr lang="zh-TW" sz="1100" b="1">
                          <a:latin typeface="微軟正黑體" pitchFamily="34"/>
                          <a:ea typeface="微軟正黑體" pitchFamily="34"/>
                        </a:rPr>
                        <a:t>病程</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en-US" sz="1100">
                          <a:latin typeface="微軟正黑體" pitchFamily="34"/>
                          <a:ea typeface="微軟正黑體" pitchFamily="34"/>
                        </a:rPr>
                        <a:t>1-2</a:t>
                      </a:r>
                      <a:r>
                        <a:rPr lang="zh-TW" sz="1100">
                          <a:latin typeface="微軟正黑體" pitchFamily="34"/>
                          <a:ea typeface="微軟正黑體" pitchFamily="34"/>
                        </a:rPr>
                        <a:t>週</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約</a:t>
                      </a:r>
                      <a:r>
                        <a:rPr lang="en-US" sz="1100">
                          <a:latin typeface="微軟正黑體" pitchFamily="34"/>
                          <a:ea typeface="微軟正黑體" pitchFamily="34"/>
                        </a:rPr>
                        <a:t>2-5</a:t>
                      </a:r>
                      <a:r>
                        <a:rPr lang="zh-TW" sz="1100">
                          <a:latin typeface="微軟正黑體" pitchFamily="34"/>
                          <a:ea typeface="微軟正黑體" pitchFamily="34"/>
                        </a:rPr>
                        <a:t>天</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2872294019"/>
                  </a:ext>
                </a:extLst>
              </a:tr>
              <a:tr h="370844">
                <a:tc>
                  <a:txBody>
                    <a:bodyPr/>
                    <a:lstStyle/>
                    <a:p>
                      <a:pPr marL="107999" lvl="0" algn="just">
                        <a:spcAft>
                          <a:spcPts val="0"/>
                        </a:spcAft>
                      </a:pPr>
                      <a:r>
                        <a:rPr lang="zh-TW" sz="1100" b="1">
                          <a:latin typeface="微軟正黑體" pitchFamily="34"/>
                          <a:ea typeface="微軟正黑體" pitchFamily="34"/>
                        </a:rPr>
                        <a:t>治療</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支持性療法，亦可依照醫師處方給予抗病毒藥物治療</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以支持性療法為主</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648686753"/>
                  </a:ext>
                </a:extLst>
              </a:tr>
              <a:tr h="370844">
                <a:tc>
                  <a:txBody>
                    <a:bodyPr/>
                    <a:lstStyle/>
                    <a:p>
                      <a:pPr marL="107999" lvl="0" algn="just">
                        <a:spcAft>
                          <a:spcPts val="0"/>
                        </a:spcAft>
                      </a:pPr>
                      <a:r>
                        <a:rPr lang="zh-TW" sz="1100" b="1">
                          <a:latin typeface="微軟正黑體" pitchFamily="34"/>
                          <a:ea typeface="微軟正黑體" pitchFamily="34"/>
                        </a:rPr>
                        <a:t>併發症</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可能併發肺炎、心肌炎、腦炎、神經症狀</a:t>
                      </a:r>
                      <a:r>
                        <a:rPr lang="en-US" sz="1100">
                          <a:latin typeface="微軟正黑體" pitchFamily="34"/>
                          <a:ea typeface="微軟正黑體" pitchFamily="34"/>
                        </a:rPr>
                        <a:t>(</a:t>
                      </a:r>
                      <a:r>
                        <a:rPr lang="zh-TW" sz="1100">
                          <a:latin typeface="微軟正黑體" pitchFamily="34"/>
                          <a:ea typeface="微軟正黑體" pitchFamily="34"/>
                        </a:rPr>
                        <a:t>雷氏症候群</a:t>
                      </a:r>
                      <a:r>
                        <a:rPr lang="en-US" sz="1100">
                          <a:latin typeface="微軟正黑體" pitchFamily="34"/>
                          <a:ea typeface="微軟正黑體" pitchFamily="34"/>
                        </a:rPr>
                        <a:t>)</a:t>
                      </a:r>
                      <a:r>
                        <a:rPr lang="zh-TW" sz="1100">
                          <a:latin typeface="微軟正黑體" pitchFamily="34"/>
                          <a:ea typeface="微軟正黑體" pitchFamily="34"/>
                        </a:rPr>
                        <a:t>等</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少見</a:t>
                      </a:r>
                      <a:r>
                        <a:rPr lang="en-US" sz="1100">
                          <a:latin typeface="微軟正黑體" pitchFamily="34"/>
                          <a:ea typeface="微軟正黑體" pitchFamily="34"/>
                        </a:rPr>
                        <a:t>(</a:t>
                      </a:r>
                      <a:r>
                        <a:rPr lang="zh-TW" sz="1100">
                          <a:latin typeface="微軟正黑體" pitchFamily="34"/>
                          <a:ea typeface="微軟正黑體" pitchFamily="34"/>
                        </a:rPr>
                        <a:t>中耳炎或肺炎</a:t>
                      </a:r>
                      <a:r>
                        <a:rPr lang="en-US" sz="1100">
                          <a:latin typeface="微軟正黑體" pitchFamily="34"/>
                          <a:ea typeface="微軟正黑體" pitchFamily="34"/>
                        </a:rPr>
                        <a:t>)</a:t>
                      </a:r>
                      <a:endParaRPr lang="zh-TW" sz="1100">
                        <a:latin typeface="微軟正黑體" pitchFamily="34"/>
                        <a:ea typeface="微軟正黑體" pitchFamily="34"/>
                      </a:endParaRP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1503076912"/>
                  </a:ext>
                </a:extLst>
              </a:tr>
              <a:tr h="370844">
                <a:tc>
                  <a:txBody>
                    <a:bodyPr/>
                    <a:lstStyle/>
                    <a:p>
                      <a:pPr marL="107999" lvl="0" algn="just">
                        <a:spcAft>
                          <a:spcPts val="0"/>
                        </a:spcAft>
                      </a:pPr>
                      <a:r>
                        <a:rPr lang="zh-TW" sz="1100" b="1">
                          <a:latin typeface="微軟正黑體" pitchFamily="34"/>
                          <a:ea typeface="微軟正黑體" pitchFamily="34"/>
                        </a:rPr>
                        <a:t>傳染性</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高傳染性</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107999" lvl="0" algn="just">
                        <a:spcAft>
                          <a:spcPts val="0"/>
                        </a:spcAft>
                      </a:pPr>
                      <a:r>
                        <a:rPr lang="zh-TW" sz="1100">
                          <a:latin typeface="微軟正黑體" pitchFamily="34"/>
                          <a:ea typeface="微軟正黑體" pitchFamily="34"/>
                        </a:rPr>
                        <a:t>傳染性不一</a:t>
                      </a:r>
                    </a:p>
                  </a:txBody>
                  <a:tcPr marL="10799" marR="10799" marT="0" marB="0"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extLst>
                  <a:ext uri="{0D108BD9-81ED-4DB2-BD59-A6C34878D82A}">
                    <a16:rowId xmlns:a16="http://schemas.microsoft.com/office/drawing/2014/main" xmlns="" val="2825180236"/>
                  </a:ext>
                </a:extLst>
              </a:tr>
            </a:tbl>
          </a:graphicData>
        </a:graphic>
      </p:graphicFrame>
      <p:sp>
        <p:nvSpPr>
          <p:cNvPr id="4" name="投影片編號版面配置區 1"/>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CE17719-09EF-4172-8299-E1015DC0F872}" type="slidenum">
              <a:t>2</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42">
    <p:spTree>
      <p:nvGrpSpPr>
        <p:cNvPr id="1" name=""/>
        <p:cNvGrpSpPr/>
        <p:nvPr/>
      </p:nvGrpSpPr>
      <p:grpSpPr>
        <a:xfrm>
          <a:off x="0" y="0"/>
          <a:ext cx="0" cy="0"/>
          <a:chOff x="0" y="0"/>
          <a:chExt cx="0" cy="0"/>
        </a:xfrm>
      </p:grpSpPr>
      <p:sp>
        <p:nvSpPr>
          <p:cNvPr id="2" name="標題 1"/>
          <p:cNvSpPr txBox="1">
            <a:spLocks noGrp="1"/>
          </p:cNvSpPr>
          <p:nvPr>
            <p:ph type="title"/>
          </p:nvPr>
        </p:nvSpPr>
        <p:spPr>
          <a:xfrm>
            <a:off x="589614" y="108530"/>
            <a:ext cx="5678771" cy="702597"/>
          </a:xfrm>
        </p:spPr>
        <p:txBody>
          <a:bodyPr anchorCtr="1"/>
          <a:lstStyle/>
          <a:p>
            <a:pPr lvl="0" algn="ctr"/>
            <a:r>
              <a:rPr lang="zh-TW" sz="2800">
                <a:latin typeface="微軟正黑體" pitchFamily="34"/>
                <a:ea typeface="微軟正黑體" pitchFamily="34"/>
              </a:rPr>
              <a:t>得到流感很嚴重嗎</a:t>
            </a:r>
            <a:endParaRPr lang="en-US" sz="2800">
              <a:latin typeface="微軟正黑體" pitchFamily="34"/>
              <a:ea typeface="微軟正黑體" pitchFamily="34"/>
            </a:endParaRPr>
          </a:p>
        </p:txBody>
      </p:sp>
      <p:sp>
        <p:nvSpPr>
          <p:cNvPr id="3" name="內容版面配置區 2"/>
          <p:cNvSpPr txBox="1">
            <a:spLocks noGrp="1"/>
          </p:cNvSpPr>
          <p:nvPr>
            <p:ph idx="1"/>
          </p:nvPr>
        </p:nvSpPr>
        <p:spPr>
          <a:xfrm>
            <a:off x="589614" y="811127"/>
            <a:ext cx="5678771" cy="3573603"/>
          </a:xfrm>
        </p:spPr>
        <p:txBody>
          <a:bodyPr/>
          <a:lstStyle/>
          <a:p>
            <a:pPr lvl="0" algn="just">
              <a:buClr>
                <a:srgbClr val="0053A3"/>
              </a:buClr>
              <a:buSzPct val="100000"/>
            </a:pPr>
            <a:r>
              <a:rPr lang="zh-TW" sz="2400">
                <a:latin typeface="微軟正黑體" pitchFamily="34"/>
                <a:ea typeface="微軟正黑體" pitchFamily="34"/>
              </a:rPr>
              <a:t>流感傳播力強，大部分感染流感患者，多屬輕症，約</a:t>
            </a:r>
            <a:r>
              <a:rPr lang="en-US" sz="2400">
                <a:latin typeface="微軟正黑體" pitchFamily="34"/>
                <a:ea typeface="微軟正黑體" pitchFamily="34"/>
              </a:rPr>
              <a:t>1</a:t>
            </a:r>
            <a:r>
              <a:rPr lang="zh-TW" sz="2400">
                <a:latin typeface="微軟正黑體" pitchFamily="34"/>
                <a:ea typeface="微軟正黑體" pitchFamily="34"/>
              </a:rPr>
              <a:t>週會痊癒，但少數患者，會引起嚴重併發症包括，肺炎、腦炎、心肌炎及其他嚴重之繼發性感染或神經症狀等，甚至導致死亡，所以不可輕忽，感染後應儘速就醫</a:t>
            </a:r>
            <a:endParaRPr lang="en-US" sz="24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2000">
              <a:latin typeface="微軟正黑體" pitchFamily="34"/>
              <a:ea typeface="微軟正黑體" pitchFamily="34"/>
            </a:endParaRPr>
          </a:p>
          <a:p>
            <a:pPr lvl="0" algn="just"/>
            <a:endParaRPr lang="en-US" sz="1600">
              <a:latin typeface="微軟正黑體" pitchFamily="34"/>
              <a:ea typeface="微軟正黑體" pitchFamily="34"/>
            </a:endParaRPr>
          </a:p>
        </p:txBody>
      </p:sp>
      <p:sp>
        <p:nvSpPr>
          <p:cNvPr id="4" name="投影片編號版面配置區 3"/>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AB2C1E1-A9D5-471F-9AEA-DA9010DA4746}" type="slidenum">
              <a:t>3</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43">
    <p:spTree>
      <p:nvGrpSpPr>
        <p:cNvPr id="1" name=""/>
        <p:cNvGrpSpPr/>
        <p:nvPr/>
      </p:nvGrpSpPr>
      <p:grpSpPr>
        <a:xfrm>
          <a:off x="0" y="0"/>
          <a:ext cx="0" cy="0"/>
          <a:chOff x="0" y="0"/>
          <a:chExt cx="0" cy="0"/>
        </a:xfrm>
      </p:grpSpPr>
      <p:sp>
        <p:nvSpPr>
          <p:cNvPr id="2" name="標題 4"/>
          <p:cNvSpPr txBox="1">
            <a:spLocks noGrp="1"/>
          </p:cNvSpPr>
          <p:nvPr>
            <p:ph type="title"/>
          </p:nvPr>
        </p:nvSpPr>
        <p:spPr/>
        <p:txBody>
          <a:bodyPr anchorCtr="1"/>
          <a:lstStyle/>
          <a:p>
            <a:pPr lvl="0" algn="ctr"/>
            <a:r>
              <a:rPr lang="zh-TW" sz="3200">
                <a:latin typeface="微軟正黑體" pitchFamily="34"/>
                <a:ea typeface="微軟正黑體" pitchFamily="34"/>
              </a:rPr>
              <a:t>流感防治</a:t>
            </a:r>
            <a:endParaRPr lang="en-US" sz="3200">
              <a:latin typeface="微軟正黑體" pitchFamily="34"/>
              <a:ea typeface="微軟正黑體" pitchFamily="34"/>
            </a:endParaRPr>
          </a:p>
        </p:txBody>
      </p:sp>
      <p:sp>
        <p:nvSpPr>
          <p:cNvPr id="3" name="內容版面配置區 5"/>
          <p:cNvSpPr txBox="1">
            <a:spLocks noGrp="1"/>
          </p:cNvSpPr>
          <p:nvPr>
            <p:ph idx="1"/>
          </p:nvPr>
        </p:nvSpPr>
        <p:spPr>
          <a:xfrm>
            <a:off x="589614" y="963530"/>
            <a:ext cx="5678771" cy="3573603"/>
          </a:xfrm>
        </p:spPr>
        <p:txBody>
          <a:bodyPr/>
          <a:lstStyle/>
          <a:p>
            <a:pPr lvl="0">
              <a:buClr>
                <a:srgbClr val="0053A3"/>
              </a:buClr>
              <a:buSzPct val="100000"/>
            </a:pPr>
            <a:r>
              <a:rPr lang="zh-TW" sz="2400">
                <a:latin typeface="微軟正黑體" pitchFamily="34"/>
                <a:ea typeface="微軟正黑體" pitchFamily="34"/>
              </a:rPr>
              <a:t>接種流感疫苗</a:t>
            </a:r>
            <a:endParaRPr lang="en-US" sz="2400">
              <a:latin typeface="微軟正黑體" pitchFamily="34"/>
              <a:ea typeface="微軟正黑體" pitchFamily="34"/>
            </a:endParaRPr>
          </a:p>
          <a:p>
            <a:pPr lvl="1">
              <a:buClr>
                <a:srgbClr val="0091EA"/>
              </a:buClr>
              <a:buSzPct val="100000"/>
            </a:pPr>
            <a:r>
              <a:rPr lang="zh-TW" sz="1800">
                <a:latin typeface="微軟正黑體" pitchFamily="34"/>
                <a:ea typeface="微軟正黑體" pitchFamily="34"/>
              </a:rPr>
              <a:t>目前最有效的流感預防策略</a:t>
            </a:r>
            <a:endParaRPr lang="en-US" sz="1800">
              <a:latin typeface="微軟正黑體" pitchFamily="34"/>
              <a:ea typeface="微軟正黑體" pitchFamily="34"/>
            </a:endParaRPr>
          </a:p>
          <a:p>
            <a:pPr lvl="1">
              <a:buClr>
                <a:srgbClr val="0091EA"/>
              </a:buClr>
              <a:buSzPct val="100000"/>
            </a:pPr>
            <a:r>
              <a:rPr lang="zh-TW" sz="1800">
                <a:latin typeface="微軟正黑體" pitchFamily="34"/>
                <a:ea typeface="微軟正黑體" pitchFamily="34"/>
              </a:rPr>
              <a:t>對象：高危險族群、高傳播族群</a:t>
            </a:r>
            <a:endParaRPr lang="en-US" sz="1800">
              <a:latin typeface="微軟正黑體" pitchFamily="34"/>
              <a:ea typeface="微軟正黑體" pitchFamily="34"/>
            </a:endParaRPr>
          </a:p>
          <a:p>
            <a:pPr lvl="0">
              <a:buClr>
                <a:srgbClr val="0053A3"/>
              </a:buClr>
              <a:buSzPct val="100000"/>
            </a:pPr>
            <a:r>
              <a:rPr lang="zh-TW" sz="2400">
                <a:latin typeface="微軟正黑體" pitchFamily="34"/>
                <a:ea typeface="微軟正黑體" pitchFamily="34"/>
              </a:rPr>
              <a:t>使用流感抗病毒藥劑</a:t>
            </a:r>
            <a:endParaRPr lang="en-US" sz="2400">
              <a:latin typeface="微軟正黑體" pitchFamily="34"/>
              <a:ea typeface="微軟正黑體" pitchFamily="34"/>
            </a:endParaRPr>
          </a:p>
          <a:p>
            <a:pPr lvl="1">
              <a:buClr>
                <a:srgbClr val="0091EA"/>
              </a:buClr>
              <a:buSzPct val="100000"/>
            </a:pPr>
            <a:r>
              <a:rPr lang="zh-TW" sz="1800">
                <a:latin typeface="微軟正黑體" pitchFamily="34"/>
                <a:ea typeface="微軟正黑體" pitchFamily="34"/>
              </a:rPr>
              <a:t>高危險族群、重症治療</a:t>
            </a:r>
            <a:endParaRPr lang="en-US" sz="1800">
              <a:latin typeface="微軟正黑體" pitchFamily="34"/>
              <a:ea typeface="微軟正黑體" pitchFamily="34"/>
            </a:endParaRPr>
          </a:p>
          <a:p>
            <a:pPr lvl="1">
              <a:buClr>
                <a:srgbClr val="0091EA"/>
              </a:buClr>
              <a:buSzPct val="100000"/>
            </a:pPr>
            <a:r>
              <a:rPr lang="zh-TW" sz="1800">
                <a:latin typeface="微軟正黑體" pitchFamily="34"/>
                <a:ea typeface="微軟正黑體" pitchFamily="34"/>
              </a:rPr>
              <a:t>流感流行期擴大使用</a:t>
            </a:r>
            <a:endParaRPr lang="en-US" sz="1800">
              <a:latin typeface="微軟正黑體" pitchFamily="34"/>
              <a:ea typeface="微軟正黑體" pitchFamily="34"/>
            </a:endParaRPr>
          </a:p>
          <a:p>
            <a:pPr lvl="0">
              <a:buClr>
                <a:srgbClr val="0053A3"/>
              </a:buClr>
              <a:buSzPct val="100000"/>
            </a:pPr>
            <a:r>
              <a:rPr lang="zh-TW" sz="2400">
                <a:latin typeface="微軟正黑體" pitchFamily="34"/>
                <a:ea typeface="微軟正黑體" pitchFamily="34"/>
              </a:rPr>
              <a:t>公共衛生介入</a:t>
            </a:r>
            <a:endParaRPr lang="en-US" sz="2400">
              <a:latin typeface="微軟正黑體" pitchFamily="34"/>
              <a:ea typeface="微軟正黑體" pitchFamily="34"/>
            </a:endParaRPr>
          </a:p>
          <a:p>
            <a:pPr lvl="1">
              <a:buClr>
                <a:srgbClr val="0091EA"/>
              </a:buClr>
              <a:buSzPct val="100000"/>
            </a:pPr>
            <a:r>
              <a:rPr lang="zh-TW" sz="1800">
                <a:latin typeface="微軟正黑體" pitchFamily="34"/>
                <a:ea typeface="微軟正黑體" pitchFamily="34"/>
              </a:rPr>
              <a:t>咳嗽禮節、手部衛生、配合防疫規定配戴口罩</a:t>
            </a:r>
            <a:endParaRPr lang="en-US" sz="1800">
              <a:latin typeface="微軟正黑體" pitchFamily="34"/>
              <a:ea typeface="微軟正黑體" pitchFamily="34"/>
            </a:endParaRPr>
          </a:p>
          <a:p>
            <a:pPr lvl="1">
              <a:buClr>
                <a:srgbClr val="0091EA"/>
              </a:buClr>
              <a:buSzPct val="100000"/>
            </a:pPr>
            <a:r>
              <a:rPr lang="zh-TW" sz="1800">
                <a:latin typeface="微軟正黑體" pitchFamily="34"/>
                <a:ea typeface="微軟正黑體" pitchFamily="34"/>
              </a:rPr>
              <a:t>生病發燒不上班、不上課等</a:t>
            </a:r>
            <a:endParaRPr lang="en-US" sz="1800">
              <a:latin typeface="微軟正黑體" pitchFamily="34"/>
              <a:ea typeface="微軟正黑體" pitchFamily="34"/>
            </a:endParaRPr>
          </a:p>
          <a:p>
            <a:pPr lvl="1"/>
            <a:endParaRPr lang="en-US" sz="1800">
              <a:latin typeface="微軟正黑體" pitchFamily="34"/>
              <a:ea typeface="微軟正黑體" pitchFamily="34"/>
            </a:endParaRPr>
          </a:p>
          <a:p>
            <a:pPr lvl="1"/>
            <a:endParaRPr lang="en-US" sz="1800">
              <a:latin typeface="微軟正黑體" pitchFamily="34"/>
              <a:ea typeface="微軟正黑體" pitchFamily="34"/>
            </a:endParaRPr>
          </a:p>
        </p:txBody>
      </p:sp>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652D569-1715-4930-B440-5A180F4248DA}" type="slidenum">
              <a:t>4</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4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chorCtr="1"/>
          <a:lstStyle/>
          <a:p>
            <a:pPr lvl="0" algn="ctr"/>
            <a:r>
              <a:rPr lang="zh-TW" sz="3200">
                <a:latin typeface="微軟正黑體" pitchFamily="34"/>
                <a:ea typeface="微軟正黑體" pitchFamily="34"/>
              </a:rPr>
              <a:t>流感疫苗的保護力</a:t>
            </a:r>
            <a:endParaRPr lang="en-US" sz="3200">
              <a:latin typeface="微軟正黑體" pitchFamily="34"/>
              <a:ea typeface="微軟正黑體" pitchFamily="34"/>
            </a:endParaRPr>
          </a:p>
        </p:txBody>
      </p:sp>
      <p:sp>
        <p:nvSpPr>
          <p:cNvPr id="3" name="內容版面配置區 2"/>
          <p:cNvSpPr txBox="1">
            <a:spLocks noGrp="1"/>
          </p:cNvSpPr>
          <p:nvPr>
            <p:ph idx="1"/>
          </p:nvPr>
        </p:nvSpPr>
        <p:spPr>
          <a:xfrm>
            <a:off x="589614" y="937836"/>
            <a:ext cx="5897331" cy="3573603"/>
          </a:xfrm>
        </p:spPr>
        <p:txBody>
          <a:bodyPr/>
          <a:lstStyle/>
          <a:p>
            <a:pPr lvl="0">
              <a:buClr>
                <a:srgbClr val="0053A3"/>
              </a:buClr>
              <a:buSzPct val="100000"/>
            </a:pPr>
            <a:r>
              <a:rPr lang="zh-TW" sz="2400">
                <a:latin typeface="微軟正黑體" pitchFamily="34"/>
                <a:ea typeface="微軟正黑體" pitchFamily="34"/>
              </a:rPr>
              <a:t>流感疫苗的保護力，隨著當年度流行病毒型別不同而有差異</a:t>
            </a:r>
            <a:endParaRPr lang="en-US" sz="2400">
              <a:latin typeface="微軟正黑體" pitchFamily="34"/>
              <a:ea typeface="微軟正黑體" pitchFamily="34"/>
            </a:endParaRPr>
          </a:p>
          <a:p>
            <a:pPr marL="719998" lvl="1">
              <a:buClr>
                <a:srgbClr val="0091EA"/>
              </a:buClr>
              <a:buSzPct val="100000"/>
            </a:pPr>
            <a:r>
              <a:rPr lang="zh-TW" sz="1600">
                <a:latin typeface="微軟正黑體" pitchFamily="34"/>
                <a:ea typeface="微軟正黑體" pitchFamily="34"/>
              </a:rPr>
              <a:t>當疫苗株吻合時保護力約為</a:t>
            </a:r>
            <a:r>
              <a:rPr lang="en-US" sz="1600">
                <a:latin typeface="微軟正黑體" pitchFamily="34"/>
                <a:ea typeface="微軟正黑體" pitchFamily="34"/>
              </a:rPr>
              <a:t>40-60%</a:t>
            </a:r>
            <a:endParaRPr lang="zh-TW" sz="1600">
              <a:latin typeface="微軟正黑體" pitchFamily="34"/>
              <a:ea typeface="微軟正黑體" pitchFamily="34"/>
            </a:endParaRPr>
          </a:p>
          <a:p>
            <a:pPr marL="719998" lvl="1">
              <a:buClr>
                <a:srgbClr val="0091EA"/>
              </a:buClr>
              <a:buSzPct val="100000"/>
            </a:pPr>
            <a:r>
              <a:rPr lang="zh-TW" sz="1600">
                <a:latin typeface="微軟正黑體" pitchFamily="34"/>
                <a:ea typeface="微軟正黑體" pitchFamily="34"/>
              </a:rPr>
              <a:t>對</a:t>
            </a:r>
            <a:r>
              <a:rPr lang="en-US" sz="1600">
                <a:latin typeface="微軟正黑體" pitchFamily="34"/>
                <a:ea typeface="微軟正黑體" pitchFamily="34"/>
              </a:rPr>
              <a:t>18</a:t>
            </a:r>
            <a:r>
              <a:rPr lang="zh-TW" sz="1600">
                <a:latin typeface="微軟正黑體" pitchFamily="34"/>
                <a:ea typeface="微軟正黑體" pitchFamily="34"/>
              </a:rPr>
              <a:t>歲以上成人因確診流感而住院的保護力約有</a:t>
            </a:r>
            <a:r>
              <a:rPr lang="en-US" sz="1600">
                <a:latin typeface="微軟正黑體" pitchFamily="34"/>
                <a:ea typeface="微軟正黑體" pitchFamily="34"/>
              </a:rPr>
              <a:t>41%</a:t>
            </a:r>
            <a:r>
              <a:rPr lang="zh-TW" sz="1600">
                <a:latin typeface="微軟正黑體" pitchFamily="34"/>
                <a:ea typeface="微軟正黑體" pitchFamily="34"/>
              </a:rPr>
              <a:t>，入住加護病房的流感重症保護力則可達</a:t>
            </a:r>
            <a:r>
              <a:rPr lang="en-US" sz="1600">
                <a:latin typeface="微軟正黑體" pitchFamily="34"/>
                <a:ea typeface="微軟正黑體" pitchFamily="34"/>
              </a:rPr>
              <a:t>82%</a:t>
            </a:r>
            <a:r>
              <a:rPr lang="zh-TW" sz="1600">
                <a:latin typeface="微軟正黑體" pitchFamily="34"/>
                <a:ea typeface="微軟正黑體" pitchFamily="34"/>
              </a:rPr>
              <a:t>。</a:t>
            </a:r>
            <a:endParaRPr lang="en-US" sz="1600">
              <a:latin typeface="微軟正黑體" pitchFamily="34"/>
              <a:ea typeface="微軟正黑體" pitchFamily="34"/>
            </a:endParaRPr>
          </a:p>
          <a:p>
            <a:pPr marL="719998" lvl="1">
              <a:buClr>
                <a:srgbClr val="0091EA"/>
              </a:buClr>
              <a:buSzPct val="100000"/>
            </a:pPr>
            <a:r>
              <a:rPr lang="en-US" sz="1600">
                <a:latin typeface="微軟正黑體" pitchFamily="34"/>
                <a:ea typeface="微軟正黑體" pitchFamily="34"/>
              </a:rPr>
              <a:t>6</a:t>
            </a:r>
            <a:r>
              <a:rPr lang="zh-TW" sz="1600">
                <a:latin typeface="微軟正黑體" pitchFamily="34"/>
                <a:ea typeface="微軟正黑體" pitchFamily="34"/>
              </a:rPr>
              <a:t>個月至未滿</a:t>
            </a:r>
            <a:r>
              <a:rPr lang="en-US" sz="1600">
                <a:latin typeface="微軟正黑體" pitchFamily="34"/>
                <a:ea typeface="微軟正黑體" pitchFamily="34"/>
              </a:rPr>
              <a:t>18</a:t>
            </a:r>
            <a:r>
              <a:rPr lang="zh-TW" sz="1600">
                <a:latin typeface="微軟正黑體" pitchFamily="34"/>
                <a:ea typeface="微軟正黑體" pitchFamily="34"/>
              </a:rPr>
              <a:t>歲兒童青少年族群接種流感疫苗之保護力與成人相仿。</a:t>
            </a:r>
            <a:endParaRPr lang="en-US" sz="1600">
              <a:latin typeface="微軟正黑體" pitchFamily="34"/>
              <a:ea typeface="微軟正黑體" pitchFamily="34"/>
            </a:endParaRPr>
          </a:p>
        </p:txBody>
      </p:sp>
      <p:sp>
        <p:nvSpPr>
          <p:cNvPr id="4" name="投影片編號版面配置區 3"/>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795EBA7-C6DE-426B-93B4-F1D69EA64E46}" type="slidenum">
              <a:t>5</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45">
    <p:spTree>
      <p:nvGrpSpPr>
        <p:cNvPr id="1" name=""/>
        <p:cNvGrpSpPr/>
        <p:nvPr/>
      </p:nvGrpSpPr>
      <p:grpSpPr>
        <a:xfrm>
          <a:off x="0" y="0"/>
          <a:ext cx="0" cy="0"/>
          <a:chOff x="0" y="0"/>
          <a:chExt cx="0" cy="0"/>
        </a:xfrm>
      </p:grpSpPr>
      <p:sp>
        <p:nvSpPr>
          <p:cNvPr id="2" name="標題 1"/>
          <p:cNvSpPr txBox="1">
            <a:spLocks noGrp="1"/>
          </p:cNvSpPr>
          <p:nvPr>
            <p:ph type="title"/>
          </p:nvPr>
        </p:nvSpPr>
        <p:spPr>
          <a:xfrm>
            <a:off x="674699" y="152393"/>
            <a:ext cx="5829300" cy="631694"/>
          </a:xfrm>
        </p:spPr>
        <p:txBody>
          <a:bodyPr anchorCtr="1"/>
          <a:lstStyle/>
          <a:p>
            <a:pPr lvl="0" algn="ctr"/>
            <a:r>
              <a:rPr lang="zh-TW" sz="3200">
                <a:latin typeface="微軟正黑體" pitchFamily="34"/>
                <a:ea typeface="微軟正黑體" pitchFamily="34"/>
              </a:rPr>
              <a:t>流感疫苗的安全性</a:t>
            </a:r>
            <a:endParaRPr lang="en-US" sz="3200">
              <a:latin typeface="微軟正黑體" pitchFamily="34"/>
              <a:ea typeface="微軟正黑體" pitchFamily="34"/>
            </a:endParaRPr>
          </a:p>
        </p:txBody>
      </p:sp>
      <p:sp>
        <p:nvSpPr>
          <p:cNvPr id="3" name="內容版面配置區 2"/>
          <p:cNvSpPr txBox="1">
            <a:spLocks noGrp="1"/>
          </p:cNvSpPr>
          <p:nvPr>
            <p:ph idx="1"/>
          </p:nvPr>
        </p:nvSpPr>
        <p:spPr>
          <a:xfrm>
            <a:off x="379329" y="678082"/>
            <a:ext cx="6099331" cy="3989143"/>
          </a:xfrm>
          <a:solidFill>
            <a:srgbClr val="FFFFFF"/>
          </a:solidFill>
        </p:spPr>
        <p:txBody>
          <a:bodyPr/>
          <a:lstStyle/>
          <a:p>
            <a:pPr lvl="0">
              <a:lnSpc>
                <a:spcPct val="90000"/>
              </a:lnSpc>
              <a:buClr>
                <a:srgbClr val="0053A3"/>
              </a:buClr>
              <a:buSzPct val="100000"/>
            </a:pPr>
            <a:r>
              <a:rPr lang="zh-TW" sz="1600">
                <a:latin typeface="微軟正黑體" pitchFamily="34"/>
                <a:ea typeface="微軟正黑體" pitchFamily="34"/>
              </a:rPr>
              <a:t>流感疫苗由不活化病毒製成：接種疫苗不會感染流感</a:t>
            </a:r>
            <a:endParaRPr lang="en-US" sz="1600">
              <a:latin typeface="微軟正黑體" pitchFamily="34"/>
              <a:ea typeface="微軟正黑體" pitchFamily="34"/>
            </a:endParaRPr>
          </a:p>
          <a:p>
            <a:pPr lvl="0">
              <a:lnSpc>
                <a:spcPct val="90000"/>
              </a:lnSpc>
              <a:buClr>
                <a:srgbClr val="0053A3"/>
              </a:buClr>
              <a:buSzPct val="100000"/>
            </a:pPr>
            <a:r>
              <a:rPr lang="zh-TW" sz="1600">
                <a:latin typeface="微軟正黑體" pitchFamily="34"/>
                <a:ea typeface="微軟正黑體" pitchFamily="34"/>
              </a:rPr>
              <a:t>政府採購的</a:t>
            </a:r>
            <a:r>
              <a:rPr lang="en-US" sz="1600">
                <a:latin typeface="微軟正黑體" pitchFamily="34"/>
                <a:ea typeface="微軟正黑體" pitchFamily="34"/>
              </a:rPr>
              <a:t>3</a:t>
            </a:r>
            <a:r>
              <a:rPr lang="zh-TW" sz="1600">
                <a:latin typeface="微軟正黑體" pitchFamily="34"/>
                <a:ea typeface="微軟正黑體" pitchFamily="34"/>
              </a:rPr>
              <a:t>廠牌流感疫苗，其效力與安全性皆符合我國食品藥物管理署查驗登記規定，且經其核准進口與製造</a:t>
            </a:r>
            <a:endParaRPr lang="en-US" sz="1600">
              <a:latin typeface="微軟正黑體" pitchFamily="34"/>
              <a:ea typeface="微軟正黑體" pitchFamily="34"/>
            </a:endParaRPr>
          </a:p>
          <a:p>
            <a:pPr lvl="0">
              <a:lnSpc>
                <a:spcPct val="90000"/>
              </a:lnSpc>
              <a:buClr>
                <a:srgbClr val="0053A3"/>
              </a:buClr>
              <a:buSzPct val="100000"/>
            </a:pPr>
            <a:r>
              <a:rPr lang="zh-TW" sz="1600">
                <a:latin typeface="微軟正黑體" pitchFamily="34"/>
                <a:ea typeface="微軟正黑體" pitchFamily="34"/>
              </a:rPr>
              <a:t>疫苗與其他任何藥品一樣有可能造成副作用</a:t>
            </a:r>
            <a:endParaRPr lang="en-US" sz="1600">
              <a:latin typeface="微軟正黑體" pitchFamily="34"/>
              <a:ea typeface="微軟正黑體" pitchFamily="34"/>
            </a:endParaRPr>
          </a:p>
          <a:p>
            <a:pPr marL="491490" lvl="2" indent="-285750">
              <a:lnSpc>
                <a:spcPct val="90000"/>
              </a:lnSpc>
              <a:spcBef>
                <a:spcPts val="435"/>
              </a:spcBef>
              <a:buClr>
                <a:srgbClr val="D34817"/>
              </a:buClr>
              <a:buSzPct val="65000"/>
              <a:buFont typeface="Wingdings" pitchFamily="2"/>
              <a:buChar char="p"/>
            </a:pPr>
            <a:r>
              <a:rPr lang="zh-TW" sz="1400">
                <a:latin typeface="微軟正黑體" pitchFamily="34"/>
                <a:ea typeface="微軟正黑體" pitchFamily="34"/>
              </a:rPr>
              <a:t>常見副作用</a:t>
            </a:r>
            <a:r>
              <a:rPr lang="en-US" sz="1400">
                <a:latin typeface="微軟正黑體" pitchFamily="34"/>
                <a:ea typeface="微軟正黑體" pitchFamily="34"/>
              </a:rPr>
              <a:t>(</a:t>
            </a:r>
            <a:r>
              <a:rPr lang="zh-TW" sz="1400">
                <a:latin typeface="微軟正黑體" pitchFamily="34"/>
                <a:ea typeface="微軟正黑體" pitchFamily="34"/>
              </a:rPr>
              <a:t>ㄧ般會在發生後</a:t>
            </a:r>
            <a:r>
              <a:rPr lang="en-US" sz="1400">
                <a:latin typeface="微軟正黑體" pitchFamily="34"/>
                <a:ea typeface="微軟正黑體" pitchFamily="34"/>
              </a:rPr>
              <a:t>1</a:t>
            </a:r>
            <a:r>
              <a:rPr lang="zh-TW" sz="1400">
                <a:latin typeface="微軟正黑體" pitchFamily="34"/>
                <a:ea typeface="微軟正黑體" pitchFamily="34"/>
              </a:rPr>
              <a:t>至</a:t>
            </a:r>
            <a:r>
              <a:rPr lang="en-US" sz="1400">
                <a:latin typeface="微軟正黑體" pitchFamily="34"/>
                <a:ea typeface="微軟正黑體" pitchFamily="34"/>
              </a:rPr>
              <a:t>2</a:t>
            </a:r>
            <a:r>
              <a:rPr lang="zh-TW" sz="1400">
                <a:latin typeface="微軟正黑體" pitchFamily="34"/>
                <a:ea typeface="微軟正黑體" pitchFamily="34"/>
              </a:rPr>
              <a:t>天內自然恢復</a:t>
            </a:r>
            <a:r>
              <a:rPr lang="en-US" sz="1400">
                <a:latin typeface="微軟正黑體" pitchFamily="34"/>
                <a:ea typeface="微軟正黑體" pitchFamily="34"/>
              </a:rPr>
              <a:t>)</a:t>
            </a:r>
          </a:p>
          <a:p>
            <a:pPr marL="491490" lvl="2" indent="-285750">
              <a:lnSpc>
                <a:spcPct val="90000"/>
              </a:lnSpc>
              <a:spcBef>
                <a:spcPts val="435"/>
              </a:spcBef>
              <a:buClr>
                <a:srgbClr val="D34817"/>
              </a:buClr>
              <a:buSzPct val="65000"/>
              <a:buFont typeface="Wingdings" pitchFamily="2"/>
              <a:buChar char="p"/>
            </a:pPr>
            <a:r>
              <a:rPr lang="zh-TW" sz="1400">
                <a:latin typeface="微軟正黑體" pitchFamily="34"/>
                <a:ea typeface="微軟正黑體" pitchFamily="34"/>
              </a:rPr>
              <a:t>局部反應：疼痛、紅腫；少數人全身性反應：發燒、頭痛、肌肉酸痛、噁心、皮膚搔癢、蕁麻疹或紅疹等</a:t>
            </a:r>
            <a:endParaRPr lang="en-US" sz="1400">
              <a:latin typeface="微軟正黑體" pitchFamily="34"/>
              <a:ea typeface="微軟正黑體" pitchFamily="34"/>
            </a:endParaRPr>
          </a:p>
          <a:p>
            <a:pPr marL="491490" lvl="2" indent="-285750">
              <a:lnSpc>
                <a:spcPct val="90000"/>
              </a:lnSpc>
              <a:spcBef>
                <a:spcPts val="900"/>
              </a:spcBef>
              <a:buClr>
                <a:srgbClr val="D34817"/>
              </a:buClr>
              <a:buSzPct val="65000"/>
              <a:buFont typeface="Wingdings" pitchFamily="2"/>
              <a:buChar char="p"/>
            </a:pPr>
            <a:r>
              <a:rPr lang="zh-TW" sz="1400">
                <a:latin typeface="微軟正黑體" pitchFamily="34"/>
                <a:ea typeface="微軟正黑體" pitchFamily="34"/>
              </a:rPr>
              <a:t>極少發生：立即型過敏反應，於接種後幾分鐘至幾小時內即出現症狀</a:t>
            </a:r>
            <a:r>
              <a:rPr lang="en-US" sz="1400">
                <a:latin typeface="微軟正黑體" pitchFamily="34"/>
                <a:ea typeface="微軟正黑體" pitchFamily="34"/>
              </a:rPr>
              <a:t>(</a:t>
            </a:r>
            <a:r>
              <a:rPr lang="zh-TW" sz="1400">
                <a:latin typeface="微軟正黑體" pitchFamily="34"/>
                <a:ea typeface="微軟正黑體" pitchFamily="34"/>
              </a:rPr>
              <a:t>呼吸困難、聲音沙啞、氣喘、眼睛或嘴唇腫脹、頭昏、心跳加速等</a:t>
            </a:r>
            <a:r>
              <a:rPr lang="en-US" sz="1400">
                <a:latin typeface="微軟正黑體" pitchFamily="34"/>
                <a:ea typeface="微軟正黑體" pitchFamily="34"/>
              </a:rPr>
              <a:t>)</a:t>
            </a:r>
          </a:p>
          <a:p>
            <a:pPr marL="491490" lvl="2" indent="-285750">
              <a:lnSpc>
                <a:spcPct val="90000"/>
              </a:lnSpc>
              <a:spcBef>
                <a:spcPts val="900"/>
              </a:spcBef>
              <a:buClr>
                <a:srgbClr val="D34817"/>
              </a:buClr>
              <a:buSzPct val="65000"/>
              <a:buFont typeface="Wingdings" pitchFamily="2"/>
              <a:buChar char="p"/>
            </a:pPr>
            <a:r>
              <a:rPr lang="zh-TW" sz="1400">
                <a:latin typeface="微軟正黑體" pitchFamily="34"/>
                <a:ea typeface="微軟正黑體" pitchFamily="34"/>
              </a:rPr>
              <a:t>零星報告過之不良事件：神經</a:t>
            </a:r>
            <a:r>
              <a:rPr lang="en-US" sz="1400">
                <a:latin typeface="微軟正黑體" pitchFamily="34"/>
                <a:ea typeface="微軟正黑體" pitchFamily="34"/>
              </a:rPr>
              <a:t>/</a:t>
            </a:r>
            <a:r>
              <a:rPr lang="zh-TW" sz="1400">
                <a:latin typeface="微軟正黑體" pitchFamily="34"/>
                <a:ea typeface="微軟正黑體" pitchFamily="34"/>
              </a:rPr>
              <a:t>血液系統症狀、</a:t>
            </a:r>
            <a:r>
              <a:rPr lang="en-US" sz="1400">
                <a:latin typeface="微軟正黑體" pitchFamily="34"/>
                <a:ea typeface="微軟正黑體" pitchFamily="34"/>
              </a:rPr>
              <a:t>1976</a:t>
            </a:r>
            <a:r>
              <a:rPr lang="zh-TW" sz="1400">
                <a:latin typeface="微軟正黑體" pitchFamily="34"/>
                <a:ea typeface="微軟正黑體" pitchFamily="34"/>
              </a:rPr>
              <a:t>年豬流感疫苗及</a:t>
            </a:r>
            <a:r>
              <a:rPr lang="en-US" sz="1400">
                <a:latin typeface="微軟正黑體" pitchFamily="34"/>
                <a:ea typeface="微軟正黑體" pitchFamily="34"/>
              </a:rPr>
              <a:t>2009</a:t>
            </a:r>
            <a:r>
              <a:rPr lang="zh-TW" sz="1400">
                <a:latin typeface="微軟正黑體" pitchFamily="34"/>
                <a:ea typeface="微軟正黑體" pitchFamily="34"/>
              </a:rPr>
              <a:t>年</a:t>
            </a:r>
            <a:r>
              <a:rPr lang="en-US" sz="1400">
                <a:latin typeface="微軟正黑體" pitchFamily="34"/>
                <a:ea typeface="微軟正黑體" pitchFamily="34"/>
              </a:rPr>
              <a:t>H1N1</a:t>
            </a:r>
            <a:r>
              <a:rPr lang="zh-TW" sz="1400">
                <a:latin typeface="微軟正黑體" pitchFamily="34"/>
                <a:ea typeface="微軟正黑體" pitchFamily="34"/>
              </a:rPr>
              <a:t>新型流感疫苗增加周邊神經病變</a:t>
            </a:r>
            <a:r>
              <a:rPr lang="en-US" sz="1400">
                <a:latin typeface="微軟正黑體" pitchFamily="34"/>
                <a:ea typeface="微軟正黑體" pitchFamily="34"/>
              </a:rPr>
              <a:t>(GBS)</a:t>
            </a:r>
            <a:r>
              <a:rPr lang="zh-TW" sz="1400">
                <a:latin typeface="微軟正黑體" pitchFamily="34"/>
                <a:ea typeface="微軟正黑體" pitchFamily="34"/>
              </a:rPr>
              <a:t>風險</a:t>
            </a:r>
            <a:endParaRPr lang="en-US" sz="1400">
              <a:latin typeface="微軟正黑體" pitchFamily="34"/>
              <a:ea typeface="微軟正黑體" pitchFamily="34"/>
            </a:endParaRPr>
          </a:p>
          <a:p>
            <a:pPr marL="491490" lvl="2" indent="-285750">
              <a:lnSpc>
                <a:spcPct val="90000"/>
              </a:lnSpc>
              <a:spcBef>
                <a:spcPts val="900"/>
              </a:spcBef>
              <a:buClr>
                <a:srgbClr val="D34817"/>
              </a:buClr>
              <a:buSzPct val="65000"/>
              <a:buFont typeface="Wingdings" pitchFamily="2"/>
              <a:buChar char="p"/>
            </a:pPr>
            <a:r>
              <a:rPr lang="zh-TW" sz="1400">
                <a:latin typeface="微軟正黑體" pitchFamily="34"/>
                <a:ea typeface="微軟正黑體" pitchFamily="34"/>
              </a:rPr>
              <a:t>詳細說明請查閱：衛生福利部食品藥物管理署西藥、醫療器材、特定用途化粧品許可證系統（</a:t>
            </a:r>
            <a:r>
              <a:rPr lang="en-US" sz="1400">
                <a:latin typeface="微軟正黑體" pitchFamily="34"/>
                <a:ea typeface="微軟正黑體" pitchFamily="34"/>
              </a:rPr>
              <a:t>http://www.fda.gov.tw/mlms/H0001.aspx</a:t>
            </a:r>
            <a:r>
              <a:rPr lang="zh-TW" sz="1400">
                <a:latin typeface="微軟正黑體" pitchFamily="34"/>
                <a:ea typeface="微軟正黑體" pitchFamily="34"/>
              </a:rPr>
              <a:t>）或藥品仿單查詢平台（ </a:t>
            </a:r>
            <a:r>
              <a:rPr lang="en-US" sz="1400">
                <a:latin typeface="微軟正黑體" pitchFamily="34"/>
                <a:ea typeface="微軟正黑體" pitchFamily="34"/>
              </a:rPr>
              <a:t>https://mcp.fda.gov.tw/</a:t>
            </a:r>
            <a:r>
              <a:rPr lang="zh-TW" sz="1400">
                <a:latin typeface="微軟正黑體" pitchFamily="34"/>
                <a:ea typeface="微軟正黑體" pitchFamily="34"/>
              </a:rPr>
              <a:t> ）</a:t>
            </a:r>
            <a:endParaRPr lang="en-US" sz="1400">
              <a:latin typeface="微軟正黑體" pitchFamily="34"/>
              <a:ea typeface="微軟正黑體" pitchFamily="34"/>
            </a:endParaRPr>
          </a:p>
        </p:txBody>
      </p:sp>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BF950AC-76A3-4D82-84AD-5DAC9D09AB41}" type="slidenum">
              <a:t>6</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46">
    <p:spTree>
      <p:nvGrpSpPr>
        <p:cNvPr id="1" name=""/>
        <p:cNvGrpSpPr/>
        <p:nvPr/>
      </p:nvGrpSpPr>
      <p:grpSpPr>
        <a:xfrm>
          <a:off x="0" y="0"/>
          <a:ext cx="0" cy="0"/>
          <a:chOff x="0" y="0"/>
          <a:chExt cx="0" cy="0"/>
        </a:xfrm>
      </p:grpSpPr>
      <p:sp>
        <p:nvSpPr>
          <p:cNvPr id="2" name="Rectangle 4"/>
          <p:cNvSpPr txBox="1">
            <a:spLocks noGrp="1"/>
          </p:cNvSpPr>
          <p:nvPr>
            <p:ph type="title"/>
          </p:nvPr>
        </p:nvSpPr>
        <p:spPr>
          <a:xfrm>
            <a:off x="512676" y="141485"/>
            <a:ext cx="5829300" cy="756080"/>
          </a:xfrm>
        </p:spPr>
        <p:txBody>
          <a:bodyPr anchorCtr="1"/>
          <a:lstStyle/>
          <a:p>
            <a:pPr lvl="0" algn="ctr"/>
            <a:r>
              <a:rPr lang="zh-TW" sz="3200">
                <a:latin typeface="微軟正黑體" pitchFamily="34"/>
                <a:ea typeface="微軟正黑體" pitchFamily="34"/>
              </a:rPr>
              <a:t>學生接種流感疫苗有什麼好處</a:t>
            </a:r>
          </a:p>
        </p:txBody>
      </p:sp>
      <p:sp>
        <p:nvSpPr>
          <p:cNvPr id="3" name="Rectangle 5"/>
          <p:cNvSpPr txBox="1">
            <a:spLocks noGrp="1"/>
          </p:cNvSpPr>
          <p:nvPr>
            <p:ph idx="1"/>
          </p:nvPr>
        </p:nvSpPr>
        <p:spPr>
          <a:xfrm>
            <a:off x="458672" y="1059579"/>
            <a:ext cx="5886651" cy="3402372"/>
          </a:xfrm>
          <a:solidFill>
            <a:srgbClr val="FFFFFF"/>
          </a:solidFill>
        </p:spPr>
        <p:txBody>
          <a:bodyPr/>
          <a:lstStyle/>
          <a:p>
            <a:pPr lvl="0">
              <a:buClr>
                <a:srgbClr val="0053A3"/>
              </a:buClr>
              <a:buSzPct val="100000"/>
            </a:pPr>
            <a:r>
              <a:rPr lang="zh-TW" sz="2400">
                <a:latin typeface="微軟正黑體" pitchFamily="34"/>
                <a:ea typeface="微軟正黑體" pitchFamily="34"/>
              </a:rPr>
              <a:t>學生接種流感疫苗能降低校園感染率，減少學生生病請假，保障受教權</a:t>
            </a:r>
            <a:endParaRPr lang="en-US" sz="2400">
              <a:latin typeface="微軟正黑體" pitchFamily="34"/>
              <a:ea typeface="微軟正黑體" pitchFamily="34"/>
            </a:endParaRPr>
          </a:p>
          <a:p>
            <a:pPr lvl="0">
              <a:buClr>
                <a:srgbClr val="0053A3"/>
              </a:buClr>
              <a:buSzPct val="100000"/>
            </a:pPr>
            <a:r>
              <a:rPr lang="zh-TW" sz="2400">
                <a:latin typeface="微軟正黑體" pitchFamily="34"/>
                <a:ea typeface="微軟正黑體" pitchFamily="34"/>
              </a:rPr>
              <a:t>避免疾病自校園傳至社區與家庭，保護家中長者及幼兒</a:t>
            </a:r>
            <a:endParaRPr lang="en-US" sz="2400">
              <a:latin typeface="微軟正黑體" pitchFamily="34"/>
              <a:ea typeface="微軟正黑體" pitchFamily="34"/>
            </a:endParaRPr>
          </a:p>
          <a:p>
            <a:pPr lvl="0">
              <a:buClr>
                <a:srgbClr val="0053A3"/>
              </a:buClr>
              <a:buSzPct val="100000"/>
            </a:pPr>
            <a:r>
              <a:rPr lang="zh-TW" sz="2400">
                <a:latin typeface="微軟正黑體" pitchFamily="34"/>
                <a:ea typeface="微軟正黑體" pitchFamily="34"/>
              </a:rPr>
              <a:t>學生接種流感疫苗的方式</a:t>
            </a:r>
            <a:endParaRPr lang="en-US" sz="2400">
              <a:latin typeface="微軟正黑體" pitchFamily="34"/>
              <a:ea typeface="微軟正黑體" pitchFamily="34"/>
            </a:endParaRPr>
          </a:p>
          <a:p>
            <a:pPr lvl="1">
              <a:buClr>
                <a:srgbClr val="0091EA"/>
              </a:buClr>
              <a:buSzPct val="100000"/>
            </a:pPr>
            <a:r>
              <a:rPr lang="zh-TW" sz="2000">
                <a:latin typeface="微軟正黑體" pitchFamily="34"/>
                <a:ea typeface="微軟正黑體" pitchFamily="34"/>
              </a:rPr>
              <a:t>採校園集中接種</a:t>
            </a:r>
            <a:endParaRPr lang="en-US" sz="2000">
              <a:latin typeface="微軟正黑體" pitchFamily="34"/>
              <a:ea typeface="微軟正黑體" pitchFamily="34"/>
            </a:endParaRPr>
          </a:p>
          <a:p>
            <a:pPr lvl="1">
              <a:buClr>
                <a:srgbClr val="0091EA"/>
              </a:buClr>
              <a:buSzPct val="100000"/>
            </a:pPr>
            <a:r>
              <a:rPr lang="zh-TW" sz="2000">
                <a:latin typeface="微軟正黑體" pitchFamily="34"/>
                <a:ea typeface="微軟正黑體" pitchFamily="34"/>
              </a:rPr>
              <a:t>校園集中接種方便又省時</a:t>
            </a:r>
            <a:endParaRPr lang="en-US" sz="2000">
              <a:latin typeface="微軟正黑體" pitchFamily="34"/>
              <a:ea typeface="微軟正黑體" pitchFamily="34"/>
            </a:endParaRPr>
          </a:p>
        </p:txBody>
      </p:sp>
      <p:sp>
        <p:nvSpPr>
          <p:cNvPr id="4" name="投影片編號版面配置區 3"/>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47D6A9C-335F-4D56-A6DE-0512BB5F375B}" type="slidenum">
              <a:t>7</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sp>
        <p:nvSpPr>
          <p:cNvPr id="2" name="標題 1"/>
          <p:cNvSpPr txBox="1">
            <a:spLocks noGrp="1"/>
          </p:cNvSpPr>
          <p:nvPr>
            <p:ph type="title"/>
          </p:nvPr>
        </p:nvSpPr>
        <p:spPr>
          <a:xfrm>
            <a:off x="530918" y="291547"/>
            <a:ext cx="5829300" cy="638927"/>
          </a:xfrm>
        </p:spPr>
        <p:txBody>
          <a:bodyPr anchorCtr="1"/>
          <a:lstStyle/>
          <a:p>
            <a:pPr lvl="0" algn="ctr"/>
            <a:r>
              <a:rPr lang="zh-TW" sz="3200">
                <a:latin typeface="微軟正黑體" pitchFamily="34"/>
                <a:ea typeface="微軟正黑體" pitchFamily="34"/>
              </a:rPr>
              <a:t>學生校園接種作業規劃</a:t>
            </a:r>
            <a:endParaRPr lang="en-US" sz="3200">
              <a:latin typeface="微軟正黑體" pitchFamily="34"/>
              <a:ea typeface="微軟正黑體" pitchFamily="34"/>
            </a:endParaRPr>
          </a:p>
        </p:txBody>
      </p:sp>
      <p:graphicFrame>
        <p:nvGraphicFramePr>
          <p:cNvPr id="3" name="內容版面配置區 3"/>
          <p:cNvGraphicFramePr>
            <a:graphicFrameLocks noGrp="1"/>
          </p:cNvGraphicFramePr>
          <p:nvPr>
            <p:ph idx="1"/>
          </p:nvPr>
        </p:nvGraphicFramePr>
        <p:xfrm>
          <a:off x="271668" y="857871"/>
          <a:ext cx="6347792" cy="3962543"/>
        </p:xfrm>
        <a:graphic>
          <a:graphicData uri="http://schemas.openxmlformats.org/drawingml/2006/table">
            <a:tbl>
              <a:tblPr firstRow="1" bandRow="1">
                <a:effectLst/>
                <a:tableStyleId>{78ED9792-8AC4-4197-8E32-644C0D62DE9F}</a:tableStyleId>
              </a:tblPr>
              <a:tblGrid>
                <a:gridCol w="1212567">
                  <a:extLst>
                    <a:ext uri="{9D8B030D-6E8A-4147-A177-3AD203B41FA5}">
                      <a16:colId xmlns:a16="http://schemas.microsoft.com/office/drawing/2014/main" xmlns="" val="3073293906"/>
                    </a:ext>
                  </a:extLst>
                </a:gridCol>
                <a:gridCol w="5135215">
                  <a:extLst>
                    <a:ext uri="{9D8B030D-6E8A-4147-A177-3AD203B41FA5}">
                      <a16:colId xmlns:a16="http://schemas.microsoft.com/office/drawing/2014/main" xmlns="" val="2824623356"/>
                    </a:ext>
                  </a:extLst>
                </a:gridCol>
              </a:tblGrid>
              <a:tr h="361745">
                <a:tc>
                  <a:txBody>
                    <a:bodyPr/>
                    <a:lstStyle/>
                    <a:p>
                      <a:pPr lvl="0"/>
                      <a:r>
                        <a:rPr lang="zh-TW" sz="1600">
                          <a:latin typeface="微軟正黑體" pitchFamily="34"/>
                          <a:ea typeface="微軟正黑體" pitchFamily="34"/>
                        </a:rPr>
                        <a:t>接種單位</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zh-TW" sz="1600">
                          <a:latin typeface="微軟正黑體" pitchFamily="34"/>
                          <a:ea typeface="微軟正黑體" pitchFamily="34"/>
                        </a:rPr>
                        <a:t>由衛生局</a:t>
                      </a:r>
                      <a:r>
                        <a:rPr lang="en-US" sz="1600">
                          <a:latin typeface="微軟正黑體" pitchFamily="34"/>
                          <a:ea typeface="微軟正黑體" pitchFamily="34"/>
                        </a:rPr>
                        <a:t>(</a:t>
                      </a:r>
                      <a:r>
                        <a:rPr lang="zh-TW" sz="1600">
                          <a:latin typeface="微軟正黑體" pitchFamily="34"/>
                          <a:ea typeface="微軟正黑體" pitchFamily="34"/>
                        </a:rPr>
                        <a:t>所</a:t>
                      </a:r>
                      <a:r>
                        <a:rPr lang="en-US" sz="1600">
                          <a:latin typeface="微軟正黑體" pitchFamily="34"/>
                          <a:ea typeface="微軟正黑體" pitchFamily="34"/>
                        </a:rPr>
                        <a:t>)</a:t>
                      </a:r>
                      <a:r>
                        <a:rPr lang="zh-TW" sz="1600">
                          <a:latin typeface="微軟正黑體" pitchFamily="34"/>
                          <a:ea typeface="微軟正黑體" pitchFamily="34"/>
                        </a:rPr>
                        <a:t>安排醫療院所辦理</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1042675461"/>
                  </a:ext>
                </a:extLst>
              </a:tr>
              <a:tr h="361745">
                <a:tc>
                  <a:txBody>
                    <a:bodyPr/>
                    <a:lstStyle/>
                    <a:p>
                      <a:pPr lvl="0"/>
                      <a:r>
                        <a:rPr lang="zh-TW" sz="1600">
                          <a:latin typeface="微軟正黑體" pitchFamily="34"/>
                          <a:ea typeface="微軟正黑體" pitchFamily="34"/>
                        </a:rPr>
                        <a:t>地點</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lvl="0"/>
                      <a:r>
                        <a:rPr lang="zh-TW" sz="1600">
                          <a:latin typeface="微軟正黑體" pitchFamily="34"/>
                          <a:ea typeface="微軟正黑體" pitchFamily="34"/>
                        </a:rPr>
                        <a:t>於校園集中接種</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1251774874"/>
                  </a:ext>
                </a:extLst>
              </a:tr>
              <a:tr h="361745">
                <a:tc>
                  <a:txBody>
                    <a:bodyPr/>
                    <a:lstStyle/>
                    <a:p>
                      <a:pPr lvl="0"/>
                      <a:r>
                        <a:rPr lang="zh-TW" sz="1600">
                          <a:latin typeface="微軟正黑體" pitchFamily="34"/>
                          <a:ea typeface="微軟正黑體" pitchFamily="34"/>
                        </a:rPr>
                        <a:t>接種時間</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en-US" sz="1600">
                          <a:solidFill>
                            <a:srgbClr val="263238"/>
                          </a:solidFill>
                          <a:latin typeface="微軟正黑體" pitchFamily="34"/>
                          <a:ea typeface="微軟正黑體" pitchFamily="34"/>
                        </a:rPr>
                        <a:t>111/10/1</a:t>
                      </a:r>
                      <a:r>
                        <a:rPr lang="zh-TW" sz="1600">
                          <a:solidFill>
                            <a:srgbClr val="263238"/>
                          </a:solidFill>
                          <a:latin typeface="微軟正黑體" pitchFamily="34"/>
                          <a:ea typeface="微軟正黑體" pitchFamily="34"/>
                        </a:rPr>
                        <a:t>起，依衛生局</a:t>
                      </a:r>
                      <a:r>
                        <a:rPr lang="en-US" sz="1600">
                          <a:solidFill>
                            <a:srgbClr val="263238"/>
                          </a:solidFill>
                          <a:latin typeface="微軟正黑體" pitchFamily="34"/>
                          <a:ea typeface="微軟正黑體" pitchFamily="34"/>
                        </a:rPr>
                        <a:t>(</a:t>
                      </a:r>
                      <a:r>
                        <a:rPr lang="zh-TW" sz="1600">
                          <a:solidFill>
                            <a:srgbClr val="263238"/>
                          </a:solidFill>
                          <a:latin typeface="微軟正黑體" pitchFamily="34"/>
                          <a:ea typeface="微軟正黑體" pitchFamily="34"/>
                        </a:rPr>
                        <a:t>所</a:t>
                      </a:r>
                      <a:r>
                        <a:rPr lang="en-US" sz="1600">
                          <a:solidFill>
                            <a:srgbClr val="263238"/>
                          </a:solidFill>
                          <a:latin typeface="微軟正黑體" pitchFamily="34"/>
                          <a:ea typeface="微軟正黑體" pitchFamily="34"/>
                        </a:rPr>
                        <a:t>)</a:t>
                      </a:r>
                      <a:r>
                        <a:rPr lang="zh-TW" sz="1600">
                          <a:solidFill>
                            <a:srgbClr val="263238"/>
                          </a:solidFill>
                          <a:latin typeface="微軟正黑體" pitchFamily="34"/>
                          <a:ea typeface="微軟正黑體" pitchFamily="34"/>
                        </a:rPr>
                        <a:t>與學校協調排定日期接種</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234985925"/>
                  </a:ext>
                </a:extLst>
              </a:tr>
              <a:tr h="564916">
                <a:tc>
                  <a:txBody>
                    <a:bodyPr/>
                    <a:lstStyle/>
                    <a:p>
                      <a:pPr lvl="0"/>
                      <a:r>
                        <a:rPr lang="zh-TW" sz="1600">
                          <a:latin typeface="微軟正黑體" pitchFamily="34"/>
                          <a:ea typeface="微軟正黑體" pitchFamily="34"/>
                        </a:rPr>
                        <a:t>應備證件</a:t>
                      </a:r>
                      <a:r>
                        <a:rPr lang="en-US" sz="1600">
                          <a:latin typeface="微軟正黑體" pitchFamily="34"/>
                          <a:ea typeface="微軟正黑體" pitchFamily="34"/>
                        </a:rPr>
                        <a:t>/</a:t>
                      </a:r>
                      <a:r>
                        <a:rPr lang="zh-TW" sz="1600">
                          <a:latin typeface="微軟正黑體" pitchFamily="34"/>
                          <a:ea typeface="微軟正黑體" pitchFamily="34"/>
                        </a:rPr>
                        <a:t>文件</a:t>
                      </a:r>
                      <a:endParaRPr lang="en-US" sz="1600">
                        <a:latin typeface="微軟正黑體" pitchFamily="34"/>
                        <a:ea typeface="微軟正黑體" pitchFamily="34"/>
                      </a:endParaRP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zh-TW" sz="1600">
                          <a:solidFill>
                            <a:srgbClr val="263238"/>
                          </a:solidFill>
                          <a:latin typeface="微軟正黑體" pitchFamily="34"/>
                          <a:ea typeface="微軟正黑體" pitchFamily="34"/>
                        </a:rPr>
                        <a:t>健保卡、「接種通知說明及意願書」</a:t>
                      </a:r>
                      <a:r>
                        <a:rPr lang="en-US" sz="1600">
                          <a:solidFill>
                            <a:srgbClr val="263238"/>
                          </a:solidFill>
                          <a:latin typeface="微軟正黑體" pitchFamily="34"/>
                          <a:ea typeface="微軟正黑體" pitchFamily="34"/>
                        </a:rPr>
                        <a:t>(</a:t>
                      </a:r>
                      <a:r>
                        <a:rPr lang="zh-TW" sz="1600">
                          <a:solidFill>
                            <a:srgbClr val="263238"/>
                          </a:solidFill>
                          <a:latin typeface="微軟正黑體" pitchFamily="34"/>
                          <a:ea typeface="微軟正黑體" pitchFamily="34"/>
                        </a:rPr>
                        <a:t>家長同意書</a:t>
                      </a:r>
                      <a:r>
                        <a:rPr lang="en-US" sz="1600">
                          <a:solidFill>
                            <a:srgbClr val="263238"/>
                          </a:solidFill>
                          <a:latin typeface="微軟正黑體" pitchFamily="34"/>
                          <a:ea typeface="微軟正黑體" pitchFamily="34"/>
                        </a:rPr>
                        <a:t>)(</a:t>
                      </a:r>
                      <a:r>
                        <a:rPr lang="zh-TW" sz="1600">
                          <a:solidFill>
                            <a:srgbClr val="263238"/>
                          </a:solidFill>
                          <a:latin typeface="微軟正黑體" pitchFamily="34"/>
                          <a:ea typeface="微軟正黑體" pitchFamily="34"/>
                        </a:rPr>
                        <a:t>使用</a:t>
                      </a:r>
                      <a:r>
                        <a:rPr lang="en-US" sz="1600">
                          <a:solidFill>
                            <a:srgbClr val="263238"/>
                          </a:solidFill>
                          <a:latin typeface="微軟正黑體" pitchFamily="34"/>
                          <a:ea typeface="微軟正黑體" pitchFamily="34"/>
                        </a:rPr>
                        <a:t>CIVS</a:t>
                      </a:r>
                      <a:r>
                        <a:rPr lang="zh-TW" sz="1600">
                          <a:solidFill>
                            <a:srgbClr val="263238"/>
                          </a:solidFill>
                          <a:latin typeface="微軟正黑體" pitchFamily="34"/>
                          <a:ea typeface="微軟正黑體" pitchFamily="34"/>
                        </a:rPr>
                        <a:t>之學校採線上簽署者，可免紙本</a:t>
                      </a:r>
                      <a:r>
                        <a:rPr lang="en-US" sz="1600">
                          <a:solidFill>
                            <a:srgbClr val="263238"/>
                          </a:solidFill>
                          <a:latin typeface="微軟正黑體" pitchFamily="34"/>
                          <a:ea typeface="微軟正黑體" pitchFamily="34"/>
                        </a:rPr>
                        <a:t>)</a:t>
                      </a:r>
                      <a:r>
                        <a:rPr lang="zh-TW" sz="1600">
                          <a:solidFill>
                            <a:srgbClr val="263238"/>
                          </a:solidFill>
                          <a:latin typeface="微軟正黑體" pitchFamily="34"/>
                          <a:ea typeface="微軟正黑體" pitchFamily="34"/>
                        </a:rPr>
                        <a:t>、學生接種名冊</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2112987951"/>
                  </a:ext>
                </a:extLst>
              </a:tr>
              <a:tr h="731419">
                <a:tc>
                  <a:txBody>
                    <a:bodyPr/>
                    <a:lstStyle/>
                    <a:p>
                      <a:pPr lvl="0"/>
                      <a:r>
                        <a:rPr lang="zh-TW" sz="1600">
                          <a:latin typeface="微軟正黑體" pitchFamily="34"/>
                          <a:ea typeface="微軟正黑體" pitchFamily="34"/>
                        </a:rPr>
                        <a:t>接種疫苗</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285750" lvl="1" indent="-285750">
                        <a:lnSpc>
                          <a:spcPct val="90000"/>
                        </a:lnSpc>
                        <a:buSzPct val="100000"/>
                        <a:buFont typeface="Arial" pitchFamily="34"/>
                        <a:buChar char="•"/>
                      </a:pPr>
                      <a:r>
                        <a:rPr lang="zh-TW" sz="1600">
                          <a:solidFill>
                            <a:srgbClr val="263238"/>
                          </a:solidFill>
                          <a:latin typeface="微軟正黑體" pitchFamily="34"/>
                          <a:ea typeface="微軟正黑體" pitchFamily="34"/>
                        </a:rPr>
                        <a:t>使用不活化四價疫苗，其疫苗保護力與國際各國一致</a:t>
                      </a:r>
                      <a:endParaRPr lang="en-US" sz="1600">
                        <a:solidFill>
                          <a:srgbClr val="263238"/>
                        </a:solidFill>
                        <a:latin typeface="微軟正黑體" pitchFamily="34"/>
                        <a:ea typeface="微軟正黑體" pitchFamily="34"/>
                      </a:endParaRPr>
                    </a:p>
                    <a:p>
                      <a:pPr marL="285750" lvl="1" indent="-285750">
                        <a:lnSpc>
                          <a:spcPct val="90000"/>
                        </a:lnSpc>
                        <a:buSzPct val="100000"/>
                        <a:buFont typeface="Arial" pitchFamily="34"/>
                        <a:buChar char="•"/>
                      </a:pPr>
                      <a:r>
                        <a:rPr lang="zh-TW" sz="1600">
                          <a:solidFill>
                            <a:srgbClr val="263238"/>
                          </a:solidFill>
                          <a:latin typeface="微軟正黑體" pitchFamily="34"/>
                          <a:ea typeface="微軟正黑體" pitchFamily="34"/>
                        </a:rPr>
                        <a:t>採肌肉注射接種</a:t>
                      </a:r>
                      <a:r>
                        <a:rPr lang="en-US" sz="1600">
                          <a:solidFill>
                            <a:srgbClr val="263238"/>
                          </a:solidFill>
                          <a:latin typeface="微軟正黑體" pitchFamily="34"/>
                          <a:ea typeface="微軟正黑體" pitchFamily="34"/>
                        </a:rPr>
                        <a:t>1</a:t>
                      </a:r>
                      <a:r>
                        <a:rPr lang="zh-TW" sz="1600">
                          <a:solidFill>
                            <a:srgbClr val="263238"/>
                          </a:solidFill>
                          <a:latin typeface="微軟正黑體" pitchFamily="34"/>
                          <a:ea typeface="微軟正黑體" pitchFamily="34"/>
                        </a:rPr>
                        <a:t>劑</a:t>
                      </a:r>
                      <a:endParaRPr lang="en-US" sz="1600">
                        <a:solidFill>
                          <a:srgbClr val="263238"/>
                        </a:solidFill>
                        <a:latin typeface="微軟正黑體" pitchFamily="34"/>
                        <a:ea typeface="微軟正黑體" pitchFamily="34"/>
                      </a:endParaRP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3392151882"/>
                  </a:ext>
                </a:extLst>
              </a:tr>
              <a:tr h="945489">
                <a:tc>
                  <a:txBody>
                    <a:bodyPr/>
                    <a:lstStyle/>
                    <a:p>
                      <a:pPr marL="0" marR="0" lvl="0" indent="0" algn="l" defTabSz="914400" rtl="0" fontAlgn="auto" hangingPunct="1">
                        <a:lnSpc>
                          <a:spcPct val="100000"/>
                        </a:lnSpc>
                        <a:spcBef>
                          <a:spcPts val="0"/>
                        </a:spcBef>
                        <a:spcAft>
                          <a:spcPts val="0"/>
                        </a:spcAft>
                        <a:buNone/>
                        <a:tabLst/>
                      </a:pPr>
                      <a:r>
                        <a:rPr lang="zh-TW" sz="1600">
                          <a:latin typeface="微軟正黑體" pitchFamily="34"/>
                          <a:ea typeface="微軟正黑體" pitchFamily="34"/>
                        </a:rPr>
                        <a:t>費用</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285750" lvl="1" indent="-285750">
                        <a:lnSpc>
                          <a:spcPct val="90000"/>
                        </a:lnSpc>
                        <a:buSzPct val="100000"/>
                        <a:buFont typeface="Arial" pitchFamily="34"/>
                        <a:buChar char="•"/>
                      </a:pPr>
                      <a:r>
                        <a:rPr lang="zh-TW" sz="1600">
                          <a:solidFill>
                            <a:srgbClr val="263238"/>
                          </a:solidFill>
                          <a:latin typeface="微軟正黑體" pitchFamily="34"/>
                          <a:ea typeface="微軟正黑體" pitchFamily="34"/>
                        </a:rPr>
                        <a:t>學生於校園內集中接種完全免費</a:t>
                      </a:r>
                      <a:endParaRPr lang="en-US" sz="1600">
                        <a:solidFill>
                          <a:srgbClr val="263238"/>
                        </a:solidFill>
                        <a:latin typeface="微軟正黑體" pitchFamily="34"/>
                        <a:ea typeface="微軟正黑體" pitchFamily="34"/>
                      </a:endParaRPr>
                    </a:p>
                    <a:p>
                      <a:pPr marL="285750" lvl="1" indent="-285750">
                        <a:lnSpc>
                          <a:spcPct val="90000"/>
                        </a:lnSpc>
                        <a:buSzPct val="100000"/>
                        <a:buFont typeface="Arial" pitchFamily="34"/>
                        <a:buChar char="•"/>
                      </a:pPr>
                      <a:r>
                        <a:rPr lang="zh-TW" sz="1600">
                          <a:solidFill>
                            <a:srgbClr val="263238"/>
                          </a:solidFill>
                          <a:latin typeface="微軟正黑體" pitchFamily="34"/>
                          <a:ea typeface="微軟正黑體" pitchFamily="34"/>
                        </a:rPr>
                        <a:t>若學生無法於校園內完成接種，由衛生單位轉介至合約院所或衛生所接種，則疫苗免費，但須負擔相關掛號及診察費用</a:t>
                      </a:r>
                      <a:endParaRPr lang="en-US" sz="1600">
                        <a:solidFill>
                          <a:srgbClr val="263238"/>
                        </a:solidFill>
                        <a:latin typeface="微軟正黑體" pitchFamily="34"/>
                        <a:ea typeface="微軟正黑體" pitchFamily="34"/>
                      </a:endParaRP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3109537295"/>
                  </a:ext>
                </a:extLst>
              </a:tr>
              <a:tr h="564916">
                <a:tc>
                  <a:txBody>
                    <a:bodyPr/>
                    <a:lstStyle/>
                    <a:p>
                      <a:pPr lvl="0"/>
                      <a:r>
                        <a:rPr lang="zh-TW" sz="1600">
                          <a:latin typeface="微軟正黑體" pitchFamily="34"/>
                          <a:ea typeface="微軟正黑體" pitchFamily="34"/>
                        </a:rPr>
                        <a:t>接種後文件</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zh-TW" sz="1600">
                          <a:solidFill>
                            <a:srgbClr val="263238"/>
                          </a:solidFill>
                          <a:latin typeface="微軟正黑體" pitchFamily="34"/>
                          <a:ea typeface="微軟正黑體" pitchFamily="34"/>
                        </a:rPr>
                        <a:t>提供家長「接種後注意事項暨補種通知單」</a:t>
                      </a:r>
                      <a:r>
                        <a:rPr lang="en-US" sz="1600">
                          <a:solidFill>
                            <a:srgbClr val="263238"/>
                          </a:solidFill>
                          <a:latin typeface="微軟正黑體" pitchFamily="34"/>
                          <a:ea typeface="微軟正黑體" pitchFamily="34"/>
                        </a:rPr>
                        <a:t>(</a:t>
                      </a:r>
                      <a:r>
                        <a:rPr lang="zh-TW" sz="1600">
                          <a:solidFill>
                            <a:srgbClr val="263238"/>
                          </a:solidFill>
                          <a:latin typeface="微軟正黑體" pitchFamily="34"/>
                          <a:ea typeface="微軟正黑體" pitchFamily="34"/>
                        </a:rPr>
                        <a:t>使用</a:t>
                      </a:r>
                      <a:r>
                        <a:rPr lang="en-US" sz="1600">
                          <a:solidFill>
                            <a:srgbClr val="263238"/>
                          </a:solidFill>
                          <a:latin typeface="微軟正黑體" pitchFamily="34"/>
                          <a:ea typeface="微軟正黑體" pitchFamily="34"/>
                        </a:rPr>
                        <a:t>CIVS</a:t>
                      </a:r>
                      <a:r>
                        <a:rPr lang="zh-TW" sz="1600">
                          <a:solidFill>
                            <a:srgbClr val="263238"/>
                          </a:solidFill>
                          <a:latin typeface="微軟正黑體" pitchFamily="34"/>
                          <a:ea typeface="微軟正黑體" pitchFamily="34"/>
                        </a:rPr>
                        <a:t>之學校，家長將於接種日後</a:t>
                      </a:r>
                      <a:r>
                        <a:rPr lang="en-US" sz="1600">
                          <a:solidFill>
                            <a:srgbClr val="263238"/>
                          </a:solidFill>
                          <a:latin typeface="微軟正黑體" pitchFamily="34"/>
                          <a:ea typeface="微軟正黑體" pitchFamily="34"/>
                        </a:rPr>
                        <a:t>2-3</a:t>
                      </a:r>
                      <a:r>
                        <a:rPr lang="zh-TW" sz="1600">
                          <a:solidFill>
                            <a:srgbClr val="263238"/>
                          </a:solidFill>
                          <a:latin typeface="微軟正黑體" pitchFamily="34"/>
                          <a:ea typeface="微軟正黑體" pitchFamily="34"/>
                        </a:rPr>
                        <a:t>天收到電子郵件通知</a:t>
                      </a:r>
                      <a:r>
                        <a:rPr lang="en-US" sz="1600">
                          <a:solidFill>
                            <a:srgbClr val="263238"/>
                          </a:solidFill>
                          <a:latin typeface="微軟正黑體" pitchFamily="34"/>
                          <a:ea typeface="微軟正黑體" pitchFamily="34"/>
                        </a:rPr>
                        <a:t>)</a:t>
                      </a:r>
                    </a:p>
                  </a:txBody>
                  <a:tcPr anchor="ctr">
                    <a:lnL w="12701" cap="flat" cmpd="sng" algn="ctr">
                      <a:solidFill>
                        <a:srgbClr val="ACDBF8"/>
                      </a:solidFill>
                      <a:prstDash val="solid"/>
                      <a:round/>
                      <a:headEnd type="none" w="med" len="med"/>
                      <a:tailEnd type="none" w="med" len="med"/>
                    </a:lnL>
                    <a:lnR w="12701" cap="flat" cmpd="sng" algn="ctr">
                      <a:solidFill>
                        <a:srgbClr val="ACDBF8"/>
                      </a:solidFill>
                      <a:prstDash val="solid"/>
                      <a:round/>
                      <a:headEnd type="none" w="med" len="med"/>
                      <a:tailEnd type="none" w="med" len="med"/>
                    </a:lnR>
                    <a:lnT w="12701" cap="flat" cmpd="sng" algn="ctr">
                      <a:solidFill>
                        <a:srgbClr val="ACDBF8"/>
                      </a:solidFill>
                      <a:prstDash val="solid"/>
                      <a:round/>
                      <a:headEnd type="none" w="med" len="med"/>
                      <a:tailEnd type="none" w="med" len="med"/>
                    </a:lnT>
                    <a:lnB w="12701" cap="flat" cmpd="sng" algn="ctr">
                      <a:solidFill>
                        <a:srgbClr val="ACDBF8"/>
                      </a:solidFill>
                      <a:prstDash val="solid"/>
                      <a:round/>
                      <a:headEnd type="none" w="med" len="med"/>
                      <a:tailEnd type="none" w="med" len="med"/>
                    </a:lnB>
                    <a:solidFill>
                      <a:srgbClr val="FFFFFF"/>
                    </a:solidFill>
                  </a:tcPr>
                </a:tc>
                <a:extLst>
                  <a:ext uri="{0D108BD9-81ED-4DB2-BD59-A6C34878D82A}">
                    <a16:rowId xmlns:a16="http://schemas.microsoft.com/office/drawing/2014/main" xmlns="" val="3359467813"/>
                  </a:ext>
                </a:extLst>
              </a:tr>
            </a:tbl>
          </a:graphicData>
        </a:graphic>
      </p:graphicFrame>
      <p:sp>
        <p:nvSpPr>
          <p:cNvPr id="4" name="投影片編號版面配置區 2"/>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F478990-5C94-4A92-B065-8B9C3B639A41}" type="slidenum">
              <a:t>8</a:t>
            </a:fld>
            <a:endParaRPr lang="en-US" sz="975" b="1" i="0" u="none" strike="noStrike" kern="0" cap="none" spc="0" baseline="0">
              <a:solidFill>
                <a:srgbClr val="0091EA"/>
              </a:solidFill>
              <a:uFillTx/>
              <a:latin typeface="Source Sans Pro"/>
              <a:ea typeface="Source Sans Pro"/>
              <a:cs typeface="Source Sans Pro"/>
            </a:endParaRPr>
          </a:p>
        </p:txBody>
      </p:sp>
      <p:sp>
        <p:nvSpPr>
          <p:cNvPr id="5" name="文字方塊 3"/>
          <p:cNvSpPr txBox="1"/>
          <p:nvPr/>
        </p:nvSpPr>
        <p:spPr>
          <a:xfrm>
            <a:off x="271668" y="4828050"/>
            <a:ext cx="4090925" cy="30777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0" cap="none" spc="0" baseline="0">
                <a:solidFill>
                  <a:srgbClr val="263238"/>
                </a:solidFill>
                <a:uFillTx/>
                <a:latin typeface="微軟正黑體" pitchFamily="34"/>
                <a:ea typeface="微軟正黑體" pitchFamily="34"/>
                <a:cs typeface="Arial"/>
              </a:rPr>
              <a:t>※</a:t>
            </a:r>
            <a:r>
              <a:rPr lang="zh-TW" sz="1400" b="0" i="0" u="none" strike="noStrike" kern="0" cap="none" spc="0" baseline="0">
                <a:solidFill>
                  <a:srgbClr val="263238"/>
                </a:solidFill>
                <a:uFillTx/>
                <a:latin typeface="微軟正黑體" pitchFamily="34"/>
                <a:ea typeface="微軟正黑體" pitchFamily="34"/>
                <a:cs typeface="Arial"/>
              </a:rPr>
              <a:t>備註：</a:t>
            </a:r>
            <a:r>
              <a:rPr lang="en-US" sz="1400" b="0" i="0" u="none" strike="noStrike" kern="0" cap="none" spc="0" baseline="0">
                <a:solidFill>
                  <a:srgbClr val="263238"/>
                </a:solidFill>
                <a:uFillTx/>
                <a:latin typeface="微軟正黑體" pitchFamily="34"/>
                <a:ea typeface="微軟正黑體" pitchFamily="34"/>
                <a:cs typeface="Arial"/>
              </a:rPr>
              <a:t> CIVS</a:t>
            </a:r>
            <a:r>
              <a:rPr lang="zh-TW" sz="1400" b="0" i="0" u="none" strike="noStrike" kern="0" cap="none" spc="0" baseline="0">
                <a:solidFill>
                  <a:srgbClr val="263238"/>
                </a:solidFill>
                <a:uFillTx/>
                <a:latin typeface="微軟正黑體" pitchFamily="34"/>
                <a:ea typeface="微軟正黑體" pitchFamily="34"/>
                <a:cs typeface="Arial"/>
              </a:rPr>
              <a:t>為校園流感疫苗電子化系統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48">
    <p:spTree>
      <p:nvGrpSpPr>
        <p:cNvPr id="1" name=""/>
        <p:cNvGrpSpPr/>
        <p:nvPr/>
      </p:nvGrpSpPr>
      <p:grpSpPr>
        <a:xfrm>
          <a:off x="0" y="0"/>
          <a:ext cx="0" cy="0"/>
          <a:chOff x="0" y="0"/>
          <a:chExt cx="0" cy="0"/>
        </a:xfrm>
      </p:grpSpPr>
      <p:sp>
        <p:nvSpPr>
          <p:cNvPr id="2" name="標題 1"/>
          <p:cNvSpPr txBox="1">
            <a:spLocks noGrp="1"/>
          </p:cNvSpPr>
          <p:nvPr>
            <p:ph type="title"/>
          </p:nvPr>
        </p:nvSpPr>
        <p:spPr>
          <a:xfrm>
            <a:off x="589614" y="248488"/>
            <a:ext cx="5678771" cy="702597"/>
          </a:xfrm>
        </p:spPr>
        <p:txBody>
          <a:bodyPr anchorCtr="1"/>
          <a:lstStyle/>
          <a:p>
            <a:pPr lvl="0" algn="ctr"/>
            <a:r>
              <a:rPr lang="zh-TW" sz="3200">
                <a:latin typeface="微軟正黑體" pitchFamily="34"/>
                <a:ea typeface="微軟正黑體" pitchFamily="34"/>
              </a:rPr>
              <a:t>家長配合與注意事項</a:t>
            </a:r>
            <a:endParaRPr lang="en-US" sz="3200">
              <a:latin typeface="微軟正黑體" pitchFamily="34"/>
              <a:ea typeface="微軟正黑體" pitchFamily="34"/>
            </a:endParaRPr>
          </a:p>
        </p:txBody>
      </p:sp>
      <p:sp>
        <p:nvSpPr>
          <p:cNvPr id="3" name="內容版面配置區 2"/>
          <p:cNvSpPr txBox="1">
            <a:spLocks noGrp="1"/>
          </p:cNvSpPr>
          <p:nvPr>
            <p:ph idx="1"/>
          </p:nvPr>
        </p:nvSpPr>
        <p:spPr>
          <a:xfrm>
            <a:off x="357201" y="1033473"/>
            <a:ext cx="6143597" cy="3913174"/>
          </a:xfrm>
        </p:spPr>
        <p:txBody>
          <a:bodyPr/>
          <a:lstStyle/>
          <a:p>
            <a:pPr marL="215999" lvl="0" indent="-204789">
              <a:buClr>
                <a:srgbClr val="0053A3"/>
              </a:buClr>
              <a:buSzPct val="100000"/>
            </a:pPr>
            <a:r>
              <a:rPr lang="zh-TW" sz="1800">
                <a:latin typeface="微軟正黑體" pitchFamily="34"/>
                <a:ea typeface="微軟正黑體" pitchFamily="34"/>
              </a:rPr>
              <a:t>接種前，詳閱與簽署「流感疫苗接種通知說明及意願書」</a:t>
            </a:r>
            <a:endParaRPr lang="en-US" sz="1800">
              <a:latin typeface="微軟正黑體" pitchFamily="34"/>
              <a:ea typeface="微軟正黑體" pitchFamily="34"/>
            </a:endParaRPr>
          </a:p>
          <a:p>
            <a:pPr marL="215999" lvl="0" indent="0">
              <a:buClr>
                <a:srgbClr val="0053A3"/>
              </a:buClr>
              <a:buSzPct val="100000"/>
              <a:buFont typeface="Arial" pitchFamily="34"/>
              <a:buChar char="•"/>
            </a:pPr>
            <a:r>
              <a:rPr lang="en-US" sz="1800">
                <a:latin typeface="微軟正黑體" pitchFamily="34"/>
                <a:ea typeface="微軟正黑體" pitchFamily="34"/>
              </a:rPr>
              <a:t> </a:t>
            </a:r>
            <a:r>
              <a:rPr lang="zh-TW" sz="1600">
                <a:latin typeface="微軟正黑體" pitchFamily="34"/>
                <a:ea typeface="微軟正黑體" pitchFamily="34"/>
              </a:rPr>
              <a:t>請確認孩子是否有接種禁忌症</a:t>
            </a:r>
            <a:endParaRPr lang="en-US" sz="1600">
              <a:latin typeface="微軟正黑體" pitchFamily="34"/>
              <a:ea typeface="微軟正黑體" pitchFamily="34"/>
            </a:endParaRPr>
          </a:p>
          <a:p>
            <a:pPr marL="215999" lvl="0" indent="-204789">
              <a:buClr>
                <a:srgbClr val="0053A3"/>
              </a:buClr>
              <a:buSzPct val="100000"/>
            </a:pPr>
            <a:r>
              <a:rPr lang="zh-TW" sz="1800">
                <a:latin typeface="微軟正黑體" pitchFamily="34"/>
                <a:ea typeface="微軟正黑體" pitchFamily="34"/>
              </a:rPr>
              <a:t>接種完成後，詳閱「流感疫苗接種後暨補種通知單」</a:t>
            </a:r>
            <a:endParaRPr lang="en-US" sz="1800">
              <a:latin typeface="微軟正黑體" pitchFamily="34"/>
              <a:ea typeface="微軟正黑體" pitchFamily="34"/>
            </a:endParaRPr>
          </a:p>
          <a:p>
            <a:pPr marL="215999" lvl="1" indent="0">
              <a:spcBef>
                <a:spcPts val="600"/>
              </a:spcBef>
              <a:buClr>
                <a:srgbClr val="0053A3"/>
              </a:buClr>
              <a:buSzPct val="100000"/>
              <a:buFont typeface="Arial" pitchFamily="34"/>
              <a:buChar char="•"/>
            </a:pPr>
            <a:r>
              <a:rPr lang="en-US" sz="1600">
                <a:latin typeface="微軟正黑體" pitchFamily="34"/>
                <a:ea typeface="微軟正黑體" pitchFamily="34"/>
              </a:rPr>
              <a:t> </a:t>
            </a:r>
            <a:r>
              <a:rPr lang="zh-TW" sz="1600">
                <a:latin typeface="微軟正黑體" pitchFamily="34"/>
                <a:ea typeface="微軟正黑體" pitchFamily="34"/>
              </a:rPr>
              <a:t>接種後如有發燒、意識或行為改變、呼吸困難、心跳加速等不</a:t>
            </a:r>
            <a:endParaRPr lang="en-US" sz="1600">
              <a:latin typeface="微軟正黑體" pitchFamily="34"/>
              <a:ea typeface="微軟正黑體" pitchFamily="34"/>
            </a:endParaRPr>
          </a:p>
          <a:p>
            <a:pPr marL="215999" lvl="1" indent="0">
              <a:spcBef>
                <a:spcPts val="600"/>
              </a:spcBef>
              <a:buNone/>
            </a:pPr>
            <a:r>
              <a:rPr lang="en-US" sz="1600">
                <a:latin typeface="微軟正黑體" pitchFamily="34"/>
                <a:ea typeface="微軟正黑體" pitchFamily="34"/>
              </a:rPr>
              <a:t>   </a:t>
            </a:r>
            <a:r>
              <a:rPr lang="zh-TW" sz="1600">
                <a:latin typeface="微軟正黑體" pitchFamily="34"/>
                <a:ea typeface="微軟正黑體" pitchFamily="34"/>
              </a:rPr>
              <a:t>適症狀，應儘速就醫，並通報學校班導師</a:t>
            </a:r>
            <a:r>
              <a:rPr lang="en-US" sz="1600">
                <a:latin typeface="微軟正黑體" pitchFamily="34"/>
                <a:ea typeface="微軟正黑體" pitchFamily="34"/>
              </a:rPr>
              <a:t>/</a:t>
            </a:r>
            <a:r>
              <a:rPr lang="zh-TW" sz="1600">
                <a:latin typeface="微軟正黑體" pitchFamily="34"/>
                <a:ea typeface="微軟正黑體" pitchFamily="34"/>
              </a:rPr>
              <a:t>帶隊老師</a:t>
            </a:r>
            <a:r>
              <a:rPr lang="en-US" sz="1600">
                <a:latin typeface="微軟正黑體" pitchFamily="34"/>
                <a:ea typeface="微軟正黑體" pitchFamily="34"/>
              </a:rPr>
              <a:t>/</a:t>
            </a:r>
            <a:r>
              <a:rPr lang="zh-TW" sz="1600">
                <a:latin typeface="微軟正黑體" pitchFamily="34"/>
                <a:ea typeface="微軟正黑體" pitchFamily="34"/>
              </a:rPr>
              <a:t>護理人員， </a:t>
            </a:r>
            <a:r>
              <a:rPr lang="en-US" sz="1600">
                <a:latin typeface="微軟正黑體" pitchFamily="34"/>
                <a:ea typeface="微軟正黑體" pitchFamily="34"/>
              </a:rPr>
              <a:t> </a:t>
            </a:r>
          </a:p>
          <a:p>
            <a:pPr marL="215999" lvl="1" indent="0">
              <a:spcBef>
                <a:spcPts val="600"/>
              </a:spcBef>
              <a:buNone/>
            </a:pPr>
            <a:r>
              <a:rPr lang="en-US" sz="1600">
                <a:latin typeface="微軟正黑體" pitchFamily="34"/>
                <a:ea typeface="微軟正黑體" pitchFamily="34"/>
              </a:rPr>
              <a:t>   </a:t>
            </a:r>
            <a:r>
              <a:rPr lang="zh-TW" sz="1600">
                <a:latin typeface="微軟正黑體" pitchFamily="34"/>
                <a:ea typeface="微軟正黑體" pitchFamily="34"/>
              </a:rPr>
              <a:t>或撥打衛生單位諮詢專線尋求協助</a:t>
            </a:r>
          </a:p>
          <a:p>
            <a:pPr marL="204789" lvl="0" indent="-204789">
              <a:buClr>
                <a:srgbClr val="0053A3"/>
              </a:buClr>
              <a:buSzPct val="100000"/>
            </a:pPr>
            <a:r>
              <a:rPr lang="zh-TW" sz="1800">
                <a:latin typeface="微軟正黑體" pitchFamily="34"/>
                <a:ea typeface="微軟正黑體" pitchFamily="34"/>
              </a:rPr>
              <a:t>學校如使用</a:t>
            </a:r>
            <a:r>
              <a:rPr lang="en-US" sz="1800">
                <a:latin typeface="微軟正黑體" pitchFamily="34"/>
                <a:ea typeface="微軟正黑體" pitchFamily="34"/>
              </a:rPr>
              <a:t>CIVS</a:t>
            </a:r>
            <a:r>
              <a:rPr lang="zh-TW" sz="1800">
                <a:latin typeface="微軟正黑體" pitchFamily="34"/>
                <a:ea typeface="微軟正黑體" pitchFamily="34"/>
              </a:rPr>
              <a:t>進行線上簽署，請家長確實留下電子郵件，才能收到簽署結果、完成接種通知及接種後注意事項</a:t>
            </a:r>
            <a:endParaRPr lang="en-US" sz="1800">
              <a:latin typeface="微軟正黑體" pitchFamily="34"/>
              <a:ea typeface="微軟正黑體" pitchFamily="34"/>
            </a:endParaRPr>
          </a:p>
          <a:p>
            <a:pPr marL="204789" lvl="0" indent="-204789">
              <a:buClr>
                <a:srgbClr val="0053A3"/>
              </a:buClr>
              <a:buSzPct val="100000"/>
            </a:pPr>
            <a:r>
              <a:rPr lang="zh-TW" sz="1800">
                <a:latin typeface="微軟正黑體" pitchFamily="34"/>
                <a:ea typeface="微軟正黑體" pitchFamily="34"/>
              </a:rPr>
              <a:t>依財團法人藥害救濟基金會公布歷年接種後不良事件統計資料顯示，國內、外廠牌疫苗在安全性上並沒有差異，無需指定廠牌</a:t>
            </a:r>
            <a:endParaRPr lang="en-US" sz="1800">
              <a:latin typeface="微軟正黑體" pitchFamily="34"/>
              <a:ea typeface="微軟正黑體" pitchFamily="34"/>
            </a:endParaRPr>
          </a:p>
          <a:p>
            <a:pPr lvl="0"/>
            <a:endParaRPr lang="en-US" sz="1600">
              <a:latin typeface="微軟正黑體" pitchFamily="34"/>
              <a:ea typeface="微軟正黑體" pitchFamily="34"/>
            </a:endParaRPr>
          </a:p>
        </p:txBody>
      </p:sp>
      <p:sp>
        <p:nvSpPr>
          <p:cNvPr id="4" name="投影片編號版面配置區 3"/>
          <p:cNvSpPr txBox="1"/>
          <p:nvPr/>
        </p:nvSpPr>
        <p:spPr>
          <a:xfrm>
            <a:off x="6303288" y="4749850"/>
            <a:ext cx="411525" cy="393603"/>
          </a:xfrm>
          <a:prstGeom prst="rect">
            <a:avLst/>
          </a:prstGeom>
          <a:noFill/>
          <a:ln cap="flat">
            <a:noFill/>
          </a:ln>
        </p:spPr>
        <p:txBody>
          <a:bodyPr vert="horz" wrap="square" lIns="91421" tIns="91421" rIns="91421" bIns="91421"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DB2583B-8A40-44D2-86A1-30C8F792686C}" type="slidenum">
              <a:t>9</a:t>
            </a:fld>
            <a:endParaRPr lang="en-US" sz="975" b="1" i="0" u="none" strike="noStrike" kern="0" cap="none" spc="0" baseline="0">
              <a:solidFill>
                <a:srgbClr val="0091EA"/>
              </a:solidFill>
              <a:uFillTx/>
              <a:latin typeface="Source Sans Pro"/>
              <a:ea typeface="Source Sans Pro"/>
              <a:cs typeface="Source Sans Pr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Cordelia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1838</Words>
  <Application>Microsoft Office PowerPoint</Application>
  <PresentationFormat>自訂</PresentationFormat>
  <Paragraphs>157</Paragraphs>
  <Slides>13</Slides>
  <Notes>4</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13</vt:i4>
      </vt:variant>
    </vt:vector>
  </HeadingPairs>
  <TitlesOfParts>
    <vt:vector size="23" baseType="lpstr">
      <vt:lpstr>Roboto Slab</vt:lpstr>
      <vt:lpstr>微軟正黑體</vt:lpstr>
      <vt:lpstr>新細明體</vt:lpstr>
      <vt:lpstr>標楷體</vt:lpstr>
      <vt:lpstr>Arial</vt:lpstr>
      <vt:lpstr>Calibri</vt:lpstr>
      <vt:lpstr>Source Sans Pro</vt:lpstr>
      <vt:lpstr>Times New Roman</vt:lpstr>
      <vt:lpstr>Wingdings</vt:lpstr>
      <vt:lpstr>Cordelia template</vt:lpstr>
      <vt:lpstr>認識流感及流感疫苗</vt:lpstr>
      <vt:lpstr>流感與一般感冒比較表</vt:lpstr>
      <vt:lpstr>得到流感很嚴重嗎</vt:lpstr>
      <vt:lpstr>流感防治</vt:lpstr>
      <vt:lpstr>流感疫苗的保護力</vt:lpstr>
      <vt:lpstr>流感疫苗的安全性</vt:lpstr>
      <vt:lpstr>學生接種流感疫苗有什麼好處</vt:lpstr>
      <vt:lpstr>學生校園接種作業規劃</vt:lpstr>
      <vt:lpstr>家長配合與注意事項</vt:lpstr>
      <vt:lpstr>暈針的預防與處置</vt:lpstr>
      <vt:lpstr>校園集中接種資訊公開</vt:lpstr>
      <vt:lpstr>流感與COVID-19</vt:lpstr>
      <vt:lpstr>流感與COVID-19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認識流感及流感疫苗</dc:title>
  <dc:creator>高慧芸</dc:creator>
  <cp:lastModifiedBy>User</cp:lastModifiedBy>
  <cp:revision>29</cp:revision>
  <cp:lastPrinted>2022-09-16T07:19:28Z</cp:lastPrinted>
  <dcterms:modified xsi:type="dcterms:W3CDTF">2023-02-03T08:50:58Z</dcterms:modified>
</cp:coreProperties>
</file>